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6" r:id="rId2"/>
    <p:sldId id="268" r:id="rId3"/>
    <p:sldId id="258" r:id="rId4"/>
    <p:sldId id="257" r:id="rId5"/>
    <p:sldId id="259" r:id="rId6"/>
    <p:sldId id="264" r:id="rId7"/>
    <p:sldId id="262" r:id="rId8"/>
    <p:sldId id="267" r:id="rId9"/>
    <p:sldId id="265" r:id="rId10"/>
    <p:sldId id="274" r:id="rId11"/>
    <p:sldId id="280" r:id="rId12"/>
    <p:sldId id="279" r:id="rId13"/>
    <p:sldId id="273" r:id="rId14"/>
    <p:sldId id="277" r:id="rId15"/>
    <p:sldId id="278" r:id="rId16"/>
    <p:sldId id="270" r:id="rId17"/>
    <p:sldId id="271" r:id="rId18"/>
    <p:sldId id="275" r:id="rId19"/>
    <p:sldId id="269" r:id="rId20"/>
    <p:sldId id="276" r:id="rId21"/>
    <p:sldId id="281" r:id="rId22"/>
    <p:sldId id="272" r:id="rId23"/>
    <p:sldId id="282" r:id="rId24"/>
    <p:sldId id="283" r:id="rId25"/>
    <p:sldId id="284" r:id="rId26"/>
    <p:sldId id="285" r:id="rId27"/>
    <p:sldId id="286" r:id="rId28"/>
    <p:sldId id="287" r:id="rId29"/>
    <p:sldId id="291" r:id="rId30"/>
    <p:sldId id="288" r:id="rId31"/>
    <p:sldId id="289" r:id="rId32"/>
    <p:sldId id="290" r:id="rId33"/>
    <p:sldId id="299" r:id="rId34"/>
    <p:sldId id="293" r:id="rId35"/>
    <p:sldId id="321" r:id="rId36"/>
    <p:sldId id="331" r:id="rId37"/>
    <p:sldId id="329" r:id="rId38"/>
    <p:sldId id="317" r:id="rId39"/>
    <p:sldId id="303" r:id="rId40"/>
    <p:sldId id="342" r:id="rId41"/>
    <p:sldId id="338" r:id="rId42"/>
    <p:sldId id="339" r:id="rId43"/>
    <p:sldId id="326" r:id="rId44"/>
    <p:sldId id="333" r:id="rId45"/>
    <p:sldId id="335" r:id="rId46"/>
    <p:sldId id="336" r:id="rId47"/>
    <p:sldId id="337" r:id="rId48"/>
    <p:sldId id="322" r:id="rId49"/>
    <p:sldId id="328" r:id="rId50"/>
    <p:sldId id="340" r:id="rId51"/>
    <p:sldId id="341" r:id="rId52"/>
    <p:sldId id="334" r:id="rId53"/>
    <p:sldId id="330" r:id="rId54"/>
    <p:sldId id="332" r:id="rId55"/>
    <p:sldId id="343" r:id="rId56"/>
    <p:sldId id="325" r:id="rId57"/>
    <p:sldId id="296" r:id="rId58"/>
    <p:sldId id="298" r:id="rId59"/>
    <p:sldId id="302" r:id="rId60"/>
    <p:sldId id="300" r:id="rId61"/>
    <p:sldId id="307" r:id="rId62"/>
    <p:sldId id="310" r:id="rId63"/>
    <p:sldId id="301" r:id="rId64"/>
    <p:sldId id="305" r:id="rId65"/>
    <p:sldId id="306" r:id="rId66"/>
    <p:sldId id="308" r:id="rId67"/>
    <p:sldId id="309" r:id="rId68"/>
    <p:sldId id="311" r:id="rId69"/>
    <p:sldId id="312" r:id="rId70"/>
    <p:sldId id="313"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241"/>
    <p:restoredTop sz="79599"/>
  </p:normalViewPr>
  <p:slideViewPr>
    <p:cSldViewPr snapToGrid="0" snapToObjects="1">
      <p:cViewPr>
        <p:scale>
          <a:sx n="100" d="100"/>
          <a:sy n="100" d="100"/>
        </p:scale>
        <p:origin x="16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24851E-EA77-B040-A5E7-21F2D2A4059D}" type="datetimeFigureOut">
              <a:rPr lang="en-US" smtClean="0"/>
              <a:t>3/23/20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1AFEA8-7D39-7340-8782-C319463DAB28}" type="slidenum">
              <a:rPr lang="en-US" smtClean="0"/>
              <a:t>‹#›</a:t>
            </a:fld>
            <a:endParaRPr lang="en-US"/>
          </a:p>
        </p:txBody>
      </p:sp>
    </p:spTree>
    <p:extLst>
      <p:ext uri="{BB962C8B-B14F-4D97-AF65-F5344CB8AC3E}">
        <p14:creationId xmlns:p14="http://schemas.microsoft.com/office/powerpoint/2010/main" val="684429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1AFEA8-7D39-7340-8782-C319463DAB28}" type="slidenum">
              <a:rPr lang="en-US" smtClean="0"/>
              <a:t>33</a:t>
            </a:fld>
            <a:endParaRPr lang="en-US"/>
          </a:p>
        </p:txBody>
      </p:sp>
    </p:spTree>
    <p:extLst>
      <p:ext uri="{BB962C8B-B14F-4D97-AF65-F5344CB8AC3E}">
        <p14:creationId xmlns:p14="http://schemas.microsoft.com/office/powerpoint/2010/main" val="341585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DimPlot</a:t>
            </a:r>
            <a:r>
              <a:rPr lang="en-US" sz="1200" kern="1200" dirty="0">
                <a:solidFill>
                  <a:schemeClr val="tx1"/>
                </a:solidFill>
                <a:effectLst/>
                <a:latin typeface="+mn-lt"/>
                <a:ea typeface="+mn-ea"/>
                <a:cs typeface="+mn-cs"/>
              </a:rPr>
              <a:t>(y_x.rds_1.2, reduction= "</a:t>
            </a:r>
            <a:r>
              <a:rPr lang="en-US" sz="1200" kern="1200" dirty="0" err="1">
                <a:solidFill>
                  <a:schemeClr val="tx1"/>
                </a:solidFill>
                <a:effectLst/>
                <a:latin typeface="+mn-lt"/>
                <a:ea typeface="+mn-ea"/>
                <a:cs typeface="+mn-cs"/>
              </a:rPr>
              <a:t>umap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split.by</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Sample',label</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TRUE,repel</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TRUE,na.value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TRUE,group.by</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tabulaMuris</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ncol</a:t>
            </a:r>
            <a:r>
              <a:rPr lang="en-US" sz="1200" kern="1200" dirty="0">
                <a:solidFill>
                  <a:schemeClr val="tx1"/>
                </a:solidFill>
                <a:effectLst/>
                <a:latin typeface="+mn-lt"/>
                <a:ea typeface="+mn-ea"/>
                <a:cs typeface="+mn-cs"/>
              </a:rPr>
              <a:t>=2)</a:t>
            </a:r>
          </a:p>
          <a:p>
            <a:endParaRPr lang="en-US" dirty="0"/>
          </a:p>
        </p:txBody>
      </p:sp>
      <p:sp>
        <p:nvSpPr>
          <p:cNvPr id="4" name="Slide Number Placeholder 3"/>
          <p:cNvSpPr>
            <a:spLocks noGrp="1"/>
          </p:cNvSpPr>
          <p:nvPr>
            <p:ph type="sldNum" sz="quarter" idx="5"/>
          </p:nvPr>
        </p:nvSpPr>
        <p:spPr/>
        <p:txBody>
          <a:bodyPr/>
          <a:lstStyle/>
          <a:p>
            <a:fld id="{321AFEA8-7D39-7340-8782-C319463DAB28}" type="slidenum">
              <a:rPr lang="en-US" smtClean="0"/>
              <a:t>34</a:t>
            </a:fld>
            <a:endParaRPr lang="en-US"/>
          </a:p>
        </p:txBody>
      </p:sp>
    </p:spTree>
    <p:extLst>
      <p:ext uri="{BB962C8B-B14F-4D97-AF65-F5344CB8AC3E}">
        <p14:creationId xmlns:p14="http://schemas.microsoft.com/office/powerpoint/2010/main" val="1154027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1AFEA8-7D39-7340-8782-C319463DAB28}" type="slidenum">
              <a:rPr lang="en-US" smtClean="0"/>
              <a:t>35</a:t>
            </a:fld>
            <a:endParaRPr lang="en-US"/>
          </a:p>
        </p:txBody>
      </p:sp>
    </p:spTree>
    <p:extLst>
      <p:ext uri="{BB962C8B-B14F-4D97-AF65-F5344CB8AC3E}">
        <p14:creationId xmlns:p14="http://schemas.microsoft.com/office/powerpoint/2010/main" val="2317429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rPr>
            </a:br>
            <a:endParaRPr lang="en-US" dirty="0">
              <a:effectLst/>
            </a:endParaRPr>
          </a:p>
          <a:p>
            <a:r>
              <a:rPr lang="en-US" sz="1200" b="1" kern="1200" dirty="0">
                <a:solidFill>
                  <a:schemeClr val="tx1"/>
                </a:solidFill>
                <a:effectLst/>
                <a:latin typeface="+mn-lt"/>
                <a:ea typeface="+mn-ea"/>
                <a:cs typeface="+mn-cs"/>
              </a:rPr>
              <a:t>cluster1</a:t>
            </a:r>
            <a:r>
              <a:rPr lang="en-US" dirty="0">
                <a:effectLst/>
              </a:rPr>
              <a:t>3.061809e-414.408523e-1171.463532e-211sigsig</a:t>
            </a:r>
            <a:r>
              <a:rPr lang="en-US" sz="1200" b="1" kern="1200" dirty="0">
                <a:solidFill>
                  <a:schemeClr val="tx1"/>
                </a:solidFill>
                <a:effectLst/>
                <a:latin typeface="+mn-lt"/>
                <a:ea typeface="+mn-ea"/>
                <a:cs typeface="+mn-cs"/>
              </a:rPr>
              <a:t>cluster2</a:t>
            </a:r>
            <a:r>
              <a:rPr lang="en-US" dirty="0">
                <a:effectLst/>
              </a:rPr>
              <a:t>5.324500e-021.578925e-373.133855e-97nsns</a:t>
            </a:r>
            <a:r>
              <a:rPr lang="en-US" sz="1200" b="1" kern="1200" dirty="0">
                <a:solidFill>
                  <a:schemeClr val="tx1"/>
                </a:solidFill>
                <a:effectLst/>
                <a:latin typeface="+mn-lt"/>
                <a:ea typeface="+mn-ea"/>
                <a:cs typeface="+mn-cs"/>
              </a:rPr>
              <a:t>cluster3</a:t>
            </a:r>
            <a:r>
              <a:rPr lang="en-US" dirty="0">
                <a:effectLst/>
              </a:rPr>
              <a:t>7.807314e-013.716381e-333.241908e-96nsns</a:t>
            </a:r>
            <a:r>
              <a:rPr lang="en-US" sz="1200" b="1" kern="1200" dirty="0">
                <a:solidFill>
                  <a:schemeClr val="tx1"/>
                </a:solidFill>
                <a:effectLst/>
                <a:latin typeface="+mn-lt"/>
                <a:ea typeface="+mn-ea"/>
                <a:cs typeface="+mn-cs"/>
              </a:rPr>
              <a:t>cluster4</a:t>
            </a:r>
            <a:r>
              <a:rPr lang="en-US" dirty="0">
                <a:effectLst/>
              </a:rPr>
              <a:t>2.514975e-802.984808e-063.437892e-02sigsig</a:t>
            </a:r>
            <a:r>
              <a:rPr lang="en-US" sz="1200" b="1" kern="1200" dirty="0">
                <a:solidFill>
                  <a:schemeClr val="tx1"/>
                </a:solidFill>
                <a:effectLst/>
                <a:latin typeface="+mn-lt"/>
                <a:ea typeface="+mn-ea"/>
                <a:cs typeface="+mn-cs"/>
              </a:rPr>
              <a:t>cluster5</a:t>
            </a:r>
            <a:r>
              <a:rPr lang="en-US" dirty="0">
                <a:effectLst/>
              </a:rPr>
              <a:t>2.295357e-1213.120161e-542.121216e-05sigsig</a:t>
            </a:r>
            <a:r>
              <a:rPr lang="en-US" sz="1200" b="1" kern="1200" dirty="0">
                <a:solidFill>
                  <a:schemeClr val="tx1"/>
                </a:solidFill>
                <a:effectLst/>
                <a:latin typeface="+mn-lt"/>
                <a:ea typeface="+mn-ea"/>
                <a:cs typeface="+mn-cs"/>
              </a:rPr>
              <a:t>cluster6</a:t>
            </a:r>
            <a:r>
              <a:rPr lang="en-US" dirty="0">
                <a:effectLst/>
              </a:rPr>
              <a:t>1.721496e-162.082738e-192.597737e-04sigsig</a:t>
            </a:r>
            <a:r>
              <a:rPr lang="en-US" sz="1200" b="1" kern="1200" dirty="0">
                <a:solidFill>
                  <a:schemeClr val="tx1"/>
                </a:solidFill>
                <a:effectLst/>
                <a:latin typeface="+mn-lt"/>
                <a:ea typeface="+mn-ea"/>
                <a:cs typeface="+mn-cs"/>
              </a:rPr>
              <a:t>cluster7</a:t>
            </a:r>
            <a:r>
              <a:rPr lang="en-US" dirty="0">
                <a:effectLst/>
              </a:rPr>
              <a:t>8.583888e-034.063192e-046.277701e-01signs</a:t>
            </a:r>
            <a:r>
              <a:rPr lang="en-US" sz="1200" b="1" kern="1200" dirty="0">
                <a:solidFill>
                  <a:schemeClr val="tx1"/>
                </a:solidFill>
                <a:effectLst/>
                <a:latin typeface="+mn-lt"/>
                <a:ea typeface="+mn-ea"/>
                <a:cs typeface="+mn-cs"/>
              </a:rPr>
              <a:t>cluster8</a:t>
            </a:r>
            <a:r>
              <a:rPr lang="en-US" dirty="0">
                <a:effectLst/>
              </a:rPr>
              <a:t>7.407008e-015.617508e-093.288811e-14nsns</a:t>
            </a:r>
            <a:r>
              <a:rPr lang="en-US" sz="1200" b="1" kern="1200" dirty="0">
                <a:solidFill>
                  <a:schemeClr val="tx1"/>
                </a:solidFill>
                <a:effectLst/>
                <a:latin typeface="+mn-lt"/>
                <a:ea typeface="+mn-ea"/>
                <a:cs typeface="+mn-cs"/>
              </a:rPr>
              <a:t>cluster9</a:t>
            </a:r>
            <a:r>
              <a:rPr lang="en-US" dirty="0">
                <a:effectLst/>
              </a:rPr>
              <a:t>1.493100e-062.370031e-079.806000e-01signs</a:t>
            </a:r>
            <a:r>
              <a:rPr lang="en-US" sz="1200" b="1" kern="1200" dirty="0">
                <a:solidFill>
                  <a:schemeClr val="tx1"/>
                </a:solidFill>
                <a:effectLst/>
                <a:latin typeface="+mn-lt"/>
                <a:ea typeface="+mn-ea"/>
                <a:cs typeface="+mn-cs"/>
              </a:rPr>
              <a:t>cluster10</a:t>
            </a:r>
            <a:r>
              <a:rPr lang="en-US" dirty="0">
                <a:effectLst/>
              </a:rPr>
              <a:t>1.039198e-173.695263e-037.801740e-06sigsig</a:t>
            </a:r>
            <a:r>
              <a:rPr lang="en-US" sz="1200" b="1" kern="1200" dirty="0">
                <a:solidFill>
                  <a:schemeClr val="tx1"/>
                </a:solidFill>
                <a:effectLst/>
                <a:latin typeface="+mn-lt"/>
                <a:ea typeface="+mn-ea"/>
                <a:cs typeface="+mn-cs"/>
              </a:rPr>
              <a:t>cluster11</a:t>
            </a:r>
            <a:r>
              <a:rPr lang="en-US" dirty="0">
                <a:effectLst/>
              </a:rPr>
              <a:t>5.981977e-013.197678e-112.528252e-04nsns</a:t>
            </a:r>
            <a:r>
              <a:rPr lang="en-US" sz="1200" b="1" kern="1200" dirty="0">
                <a:solidFill>
                  <a:schemeClr val="tx1"/>
                </a:solidFill>
                <a:effectLst/>
                <a:latin typeface="+mn-lt"/>
                <a:ea typeface="+mn-ea"/>
                <a:cs typeface="+mn-cs"/>
              </a:rPr>
              <a:t>cluster12</a:t>
            </a:r>
            <a:r>
              <a:rPr lang="en-US" dirty="0">
                <a:effectLst/>
              </a:rPr>
              <a:t>5.737170e-095.360490e-091.739415e-06sigsig</a:t>
            </a:r>
            <a:endParaRPr lang="en-US" dirty="0"/>
          </a:p>
        </p:txBody>
      </p:sp>
      <p:sp>
        <p:nvSpPr>
          <p:cNvPr id="4" name="Slide Number Placeholder 3"/>
          <p:cNvSpPr>
            <a:spLocks noGrp="1"/>
          </p:cNvSpPr>
          <p:nvPr>
            <p:ph type="sldNum" sz="quarter" idx="5"/>
          </p:nvPr>
        </p:nvSpPr>
        <p:spPr/>
        <p:txBody>
          <a:bodyPr/>
          <a:lstStyle/>
          <a:p>
            <a:fld id="{321AFEA8-7D39-7340-8782-C319463DAB28}" type="slidenum">
              <a:rPr lang="en-US" smtClean="0"/>
              <a:t>37</a:t>
            </a:fld>
            <a:endParaRPr lang="en-US"/>
          </a:p>
        </p:txBody>
      </p:sp>
    </p:spTree>
    <p:extLst>
      <p:ext uri="{BB962C8B-B14F-4D97-AF65-F5344CB8AC3E}">
        <p14:creationId xmlns:p14="http://schemas.microsoft.com/office/powerpoint/2010/main" val="972413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1AFEA8-7D39-7340-8782-C319463DAB28}" type="slidenum">
              <a:rPr lang="en-US" smtClean="0"/>
              <a:t>41</a:t>
            </a:fld>
            <a:endParaRPr lang="en-US"/>
          </a:p>
        </p:txBody>
      </p:sp>
    </p:spTree>
    <p:extLst>
      <p:ext uri="{BB962C8B-B14F-4D97-AF65-F5344CB8AC3E}">
        <p14:creationId xmlns:p14="http://schemas.microsoft.com/office/powerpoint/2010/main" val="904079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 gene associated with late-onset Alzheimer's disease is a risk gene called apolipoprotein E (APOE).</a:t>
            </a:r>
          </a:p>
          <a:p>
            <a:endParaRPr lang="en-US" dirty="0"/>
          </a:p>
        </p:txBody>
      </p:sp>
      <p:sp>
        <p:nvSpPr>
          <p:cNvPr id="4" name="Slide Number Placeholder 3"/>
          <p:cNvSpPr>
            <a:spLocks noGrp="1"/>
          </p:cNvSpPr>
          <p:nvPr>
            <p:ph type="sldNum" sz="quarter" idx="5"/>
          </p:nvPr>
        </p:nvSpPr>
        <p:spPr/>
        <p:txBody>
          <a:bodyPr/>
          <a:lstStyle/>
          <a:p>
            <a:fld id="{321AFEA8-7D39-7340-8782-C319463DAB28}" type="slidenum">
              <a:rPr lang="en-US" smtClean="0"/>
              <a:t>48</a:t>
            </a:fld>
            <a:endParaRPr lang="en-US"/>
          </a:p>
        </p:txBody>
      </p:sp>
    </p:spTree>
    <p:extLst>
      <p:ext uri="{BB962C8B-B14F-4D97-AF65-F5344CB8AC3E}">
        <p14:creationId xmlns:p14="http://schemas.microsoft.com/office/powerpoint/2010/main" val="28968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1AFEA8-7D39-7340-8782-C319463DAB28}" type="slidenum">
              <a:rPr lang="en-US" smtClean="0"/>
              <a:t>56</a:t>
            </a:fld>
            <a:endParaRPr lang="en-US"/>
          </a:p>
        </p:txBody>
      </p:sp>
    </p:spTree>
    <p:extLst>
      <p:ext uri="{BB962C8B-B14F-4D97-AF65-F5344CB8AC3E}">
        <p14:creationId xmlns:p14="http://schemas.microsoft.com/office/powerpoint/2010/main" val="3701770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1AFEA8-7D39-7340-8782-C319463DAB28}" type="slidenum">
              <a:rPr lang="en-US" smtClean="0"/>
              <a:t>63</a:t>
            </a:fld>
            <a:endParaRPr lang="en-US"/>
          </a:p>
        </p:txBody>
      </p:sp>
    </p:spTree>
    <p:extLst>
      <p:ext uri="{BB962C8B-B14F-4D97-AF65-F5344CB8AC3E}">
        <p14:creationId xmlns:p14="http://schemas.microsoft.com/office/powerpoint/2010/main" val="1644892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most common gene associated with late-onset Alzheimer's disease is a risk gene called apolipoprotein E (APOE)</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TREM2 and APOE, two key</a:t>
            </a:r>
          </a:p>
          <a:p>
            <a:r>
              <a:rPr lang="en-US" sz="1200" kern="1200" dirty="0">
                <a:solidFill>
                  <a:schemeClr val="tx1"/>
                </a:solidFill>
                <a:effectLst/>
                <a:latin typeface="+mn-lt"/>
                <a:ea typeface="+mn-ea"/>
                <a:cs typeface="+mn-cs"/>
              </a:rPr>
              <a:t>genes involved in the progression of neurodegeneration that are</a:t>
            </a:r>
          </a:p>
          <a:p>
            <a:r>
              <a:rPr lang="en-US" sz="1200" kern="1200" dirty="0">
                <a:solidFill>
                  <a:schemeClr val="tx1"/>
                </a:solidFill>
                <a:effectLst/>
                <a:latin typeface="+mn-lt"/>
                <a:ea typeface="+mn-ea"/>
                <a:cs typeface="+mn-cs"/>
              </a:rPr>
              <a:t>upregulated in DAM and </a:t>
            </a:r>
            <a:r>
              <a:rPr lang="en-US" sz="1200" kern="1200" dirty="0" err="1">
                <a:solidFill>
                  <a:schemeClr val="tx1"/>
                </a:solidFill>
                <a:effectLst/>
                <a:latin typeface="+mn-lt"/>
                <a:ea typeface="+mn-ea"/>
                <a:cs typeface="+mn-cs"/>
              </a:rPr>
              <a:t>MGnD</a:t>
            </a:r>
            <a:r>
              <a:rPr lang="en-US" sz="1200" kern="1200" dirty="0">
                <a:solidFill>
                  <a:schemeClr val="tx1"/>
                </a:solidFill>
                <a:effectLst/>
                <a:latin typeface="+mn-lt"/>
                <a:ea typeface="+mn-ea"/>
                <a:cs typeface="+mn-cs"/>
              </a:rPr>
              <a:t>,</a:t>
            </a:r>
          </a:p>
          <a:p>
            <a:endParaRPr lang="en-US" dirty="0"/>
          </a:p>
          <a:p>
            <a:endParaRPr lang="en-US" dirty="0"/>
          </a:p>
          <a:p>
            <a:r>
              <a:rPr lang="en-US" dirty="0"/>
              <a:t>517</a:t>
            </a:r>
          </a:p>
        </p:txBody>
      </p:sp>
      <p:sp>
        <p:nvSpPr>
          <p:cNvPr id="4" name="Slide Number Placeholder 3"/>
          <p:cNvSpPr>
            <a:spLocks noGrp="1"/>
          </p:cNvSpPr>
          <p:nvPr>
            <p:ph type="sldNum" sz="quarter" idx="5"/>
          </p:nvPr>
        </p:nvSpPr>
        <p:spPr/>
        <p:txBody>
          <a:bodyPr/>
          <a:lstStyle/>
          <a:p>
            <a:fld id="{321AFEA8-7D39-7340-8782-C319463DAB28}" type="slidenum">
              <a:rPr lang="en-US" smtClean="0"/>
              <a:t>70</a:t>
            </a:fld>
            <a:endParaRPr lang="en-US"/>
          </a:p>
        </p:txBody>
      </p:sp>
    </p:spTree>
    <p:extLst>
      <p:ext uri="{BB962C8B-B14F-4D97-AF65-F5344CB8AC3E}">
        <p14:creationId xmlns:p14="http://schemas.microsoft.com/office/powerpoint/2010/main" val="1767454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1EBE0-B0D3-7346-8D75-EB9C89D602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119B8B-7481-634D-A92A-4F49A2A38F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3B8F45-145A-8948-815E-780E900C031C}"/>
              </a:ext>
            </a:extLst>
          </p:cNvPr>
          <p:cNvSpPr>
            <a:spLocks noGrp="1"/>
          </p:cNvSpPr>
          <p:nvPr>
            <p:ph type="dt" sz="half" idx="10"/>
          </p:nvPr>
        </p:nvSpPr>
        <p:spPr/>
        <p:txBody>
          <a:bodyPr/>
          <a:lstStyle/>
          <a:p>
            <a:fld id="{DB66F45F-C643-1843-A8B9-A6670B935B1C}" type="datetimeFigureOut">
              <a:rPr lang="en-US" smtClean="0"/>
              <a:t>3/23/20</a:t>
            </a:fld>
            <a:endParaRPr lang="en-US"/>
          </a:p>
        </p:txBody>
      </p:sp>
      <p:sp>
        <p:nvSpPr>
          <p:cNvPr id="5" name="Footer Placeholder 4">
            <a:extLst>
              <a:ext uri="{FF2B5EF4-FFF2-40B4-BE49-F238E27FC236}">
                <a16:creationId xmlns:a16="http://schemas.microsoft.com/office/drawing/2014/main" id="{79CE0B9F-77FC-234F-A32F-EF39F8D95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ED306-8434-A947-9808-67E9EC5AC513}"/>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3820938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B9541-9610-1D44-9F0D-C3E9B72985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4E00F4-547B-A640-9113-5AC47580A4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571AA-6B30-1142-B4AA-5DC7B30E7AF7}"/>
              </a:ext>
            </a:extLst>
          </p:cNvPr>
          <p:cNvSpPr>
            <a:spLocks noGrp="1"/>
          </p:cNvSpPr>
          <p:nvPr>
            <p:ph type="dt" sz="half" idx="10"/>
          </p:nvPr>
        </p:nvSpPr>
        <p:spPr/>
        <p:txBody>
          <a:bodyPr/>
          <a:lstStyle/>
          <a:p>
            <a:fld id="{DB66F45F-C643-1843-A8B9-A6670B935B1C}" type="datetimeFigureOut">
              <a:rPr lang="en-US" smtClean="0"/>
              <a:t>3/23/20</a:t>
            </a:fld>
            <a:endParaRPr lang="en-US"/>
          </a:p>
        </p:txBody>
      </p:sp>
      <p:sp>
        <p:nvSpPr>
          <p:cNvPr id="5" name="Footer Placeholder 4">
            <a:extLst>
              <a:ext uri="{FF2B5EF4-FFF2-40B4-BE49-F238E27FC236}">
                <a16:creationId xmlns:a16="http://schemas.microsoft.com/office/drawing/2014/main" id="{E32EA2E3-5612-9746-8D05-2F3972D5CC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BC47A-04A6-B543-8675-617994959E98}"/>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2008892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D65012-707F-1A47-A47E-E8C747595D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975935-9C31-7947-8ED1-D9E4A5B609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603F0D-1B4E-CF4B-9B24-CF66A0A1D169}"/>
              </a:ext>
            </a:extLst>
          </p:cNvPr>
          <p:cNvSpPr>
            <a:spLocks noGrp="1"/>
          </p:cNvSpPr>
          <p:nvPr>
            <p:ph type="dt" sz="half" idx="10"/>
          </p:nvPr>
        </p:nvSpPr>
        <p:spPr/>
        <p:txBody>
          <a:bodyPr/>
          <a:lstStyle/>
          <a:p>
            <a:fld id="{DB66F45F-C643-1843-A8B9-A6670B935B1C}" type="datetimeFigureOut">
              <a:rPr lang="en-US" smtClean="0"/>
              <a:t>3/23/20</a:t>
            </a:fld>
            <a:endParaRPr lang="en-US"/>
          </a:p>
        </p:txBody>
      </p:sp>
      <p:sp>
        <p:nvSpPr>
          <p:cNvPr id="5" name="Footer Placeholder 4">
            <a:extLst>
              <a:ext uri="{FF2B5EF4-FFF2-40B4-BE49-F238E27FC236}">
                <a16:creationId xmlns:a16="http://schemas.microsoft.com/office/drawing/2014/main" id="{BAC5EAC7-8BD4-B940-B00A-A9DE72BE7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899856-73B5-5349-BF6E-FCE4D903B8F4}"/>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1191231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E321-3276-8343-A8DF-65C7E43DDB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770A7A-0D5F-934F-A773-5647907820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B993C-38F8-2742-A614-71601A6C3D4F}"/>
              </a:ext>
            </a:extLst>
          </p:cNvPr>
          <p:cNvSpPr>
            <a:spLocks noGrp="1"/>
          </p:cNvSpPr>
          <p:nvPr>
            <p:ph type="dt" sz="half" idx="10"/>
          </p:nvPr>
        </p:nvSpPr>
        <p:spPr/>
        <p:txBody>
          <a:bodyPr/>
          <a:lstStyle/>
          <a:p>
            <a:fld id="{DB66F45F-C643-1843-A8B9-A6670B935B1C}" type="datetimeFigureOut">
              <a:rPr lang="en-US" smtClean="0"/>
              <a:t>3/23/20</a:t>
            </a:fld>
            <a:endParaRPr lang="en-US"/>
          </a:p>
        </p:txBody>
      </p:sp>
      <p:sp>
        <p:nvSpPr>
          <p:cNvPr id="5" name="Footer Placeholder 4">
            <a:extLst>
              <a:ext uri="{FF2B5EF4-FFF2-40B4-BE49-F238E27FC236}">
                <a16:creationId xmlns:a16="http://schemas.microsoft.com/office/drawing/2014/main" id="{6404D7EE-368E-C241-88AD-57B51D4C89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C27EB7-25D1-2F47-B33A-790925BE6A93}"/>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4257875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C2E6-CF86-5A40-8A82-7CBFE5204F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FB15E0-2B00-4F42-A7EC-70E023F68C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DEC052-B797-DA43-AC1E-76A35E6D0614}"/>
              </a:ext>
            </a:extLst>
          </p:cNvPr>
          <p:cNvSpPr>
            <a:spLocks noGrp="1"/>
          </p:cNvSpPr>
          <p:nvPr>
            <p:ph type="dt" sz="half" idx="10"/>
          </p:nvPr>
        </p:nvSpPr>
        <p:spPr/>
        <p:txBody>
          <a:bodyPr/>
          <a:lstStyle/>
          <a:p>
            <a:fld id="{DB66F45F-C643-1843-A8B9-A6670B935B1C}" type="datetimeFigureOut">
              <a:rPr lang="en-US" smtClean="0"/>
              <a:t>3/23/20</a:t>
            </a:fld>
            <a:endParaRPr lang="en-US"/>
          </a:p>
        </p:txBody>
      </p:sp>
      <p:sp>
        <p:nvSpPr>
          <p:cNvPr id="5" name="Footer Placeholder 4">
            <a:extLst>
              <a:ext uri="{FF2B5EF4-FFF2-40B4-BE49-F238E27FC236}">
                <a16:creationId xmlns:a16="http://schemas.microsoft.com/office/drawing/2014/main" id="{2146D0A3-0EA7-D944-84FF-A5BDDE13F7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DA38D0-2B5B-B147-B0AA-92D912F1AE7B}"/>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3540279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C4647-D92E-EA4D-AA35-138B817277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39FA17-B74E-8C46-8F82-FDDC3CC333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7A17A-AE42-834B-8E02-189F7E1FEE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BC7206-4B55-6A41-BBA5-C54996B02E42}"/>
              </a:ext>
            </a:extLst>
          </p:cNvPr>
          <p:cNvSpPr>
            <a:spLocks noGrp="1"/>
          </p:cNvSpPr>
          <p:nvPr>
            <p:ph type="dt" sz="half" idx="10"/>
          </p:nvPr>
        </p:nvSpPr>
        <p:spPr/>
        <p:txBody>
          <a:bodyPr/>
          <a:lstStyle/>
          <a:p>
            <a:fld id="{DB66F45F-C643-1843-A8B9-A6670B935B1C}" type="datetimeFigureOut">
              <a:rPr lang="en-US" smtClean="0"/>
              <a:t>3/23/20</a:t>
            </a:fld>
            <a:endParaRPr lang="en-US"/>
          </a:p>
        </p:txBody>
      </p:sp>
      <p:sp>
        <p:nvSpPr>
          <p:cNvPr id="6" name="Footer Placeholder 5">
            <a:extLst>
              <a:ext uri="{FF2B5EF4-FFF2-40B4-BE49-F238E27FC236}">
                <a16:creationId xmlns:a16="http://schemas.microsoft.com/office/drawing/2014/main" id="{36542AA1-52A0-6240-87C1-012627C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6075E9-4E14-F548-92FB-9C70AD8EC613}"/>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3880731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DCBCE-D93D-7B4B-AC1E-4FFFEC48DF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E1A724-D5A6-5E45-9911-C592D05E79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DD7CCD-CE94-3B4D-8414-66B847F81D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D5CE62-34E4-DF44-9347-B849BC7F48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6113D4-F042-4D40-BFDA-61AFA541C0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234900-2936-3444-98AB-AEE73EE68F02}"/>
              </a:ext>
            </a:extLst>
          </p:cNvPr>
          <p:cNvSpPr>
            <a:spLocks noGrp="1"/>
          </p:cNvSpPr>
          <p:nvPr>
            <p:ph type="dt" sz="half" idx="10"/>
          </p:nvPr>
        </p:nvSpPr>
        <p:spPr/>
        <p:txBody>
          <a:bodyPr/>
          <a:lstStyle/>
          <a:p>
            <a:fld id="{DB66F45F-C643-1843-A8B9-A6670B935B1C}" type="datetimeFigureOut">
              <a:rPr lang="en-US" smtClean="0"/>
              <a:t>3/23/20</a:t>
            </a:fld>
            <a:endParaRPr lang="en-US"/>
          </a:p>
        </p:txBody>
      </p:sp>
      <p:sp>
        <p:nvSpPr>
          <p:cNvPr id="8" name="Footer Placeholder 7">
            <a:extLst>
              <a:ext uri="{FF2B5EF4-FFF2-40B4-BE49-F238E27FC236}">
                <a16:creationId xmlns:a16="http://schemas.microsoft.com/office/drawing/2014/main" id="{D3CAD185-D7BE-D047-80C3-CAC48AE0BB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7FE85D-4189-C74F-AC4F-25780989D5C4}"/>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147910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6637-AA92-AA4C-BAEA-8EF30759D7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F34863-BE59-7C4F-870A-23C3A2204629}"/>
              </a:ext>
            </a:extLst>
          </p:cNvPr>
          <p:cNvSpPr>
            <a:spLocks noGrp="1"/>
          </p:cNvSpPr>
          <p:nvPr>
            <p:ph type="dt" sz="half" idx="10"/>
          </p:nvPr>
        </p:nvSpPr>
        <p:spPr/>
        <p:txBody>
          <a:bodyPr/>
          <a:lstStyle/>
          <a:p>
            <a:fld id="{DB66F45F-C643-1843-A8B9-A6670B935B1C}" type="datetimeFigureOut">
              <a:rPr lang="en-US" smtClean="0"/>
              <a:t>3/23/20</a:t>
            </a:fld>
            <a:endParaRPr lang="en-US"/>
          </a:p>
        </p:txBody>
      </p:sp>
      <p:sp>
        <p:nvSpPr>
          <p:cNvPr id="4" name="Footer Placeholder 3">
            <a:extLst>
              <a:ext uri="{FF2B5EF4-FFF2-40B4-BE49-F238E27FC236}">
                <a16:creationId xmlns:a16="http://schemas.microsoft.com/office/drawing/2014/main" id="{7140E41B-5AB3-854A-8E23-B5CB98C9B7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1CCE67-7357-A64C-9EB3-2A8FFA1C248D}"/>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3673175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A5DBEC-AE63-014B-B59F-25075C11C8FB}"/>
              </a:ext>
            </a:extLst>
          </p:cNvPr>
          <p:cNvSpPr>
            <a:spLocks noGrp="1"/>
          </p:cNvSpPr>
          <p:nvPr>
            <p:ph type="dt" sz="half" idx="10"/>
          </p:nvPr>
        </p:nvSpPr>
        <p:spPr/>
        <p:txBody>
          <a:bodyPr/>
          <a:lstStyle/>
          <a:p>
            <a:fld id="{DB66F45F-C643-1843-A8B9-A6670B935B1C}" type="datetimeFigureOut">
              <a:rPr lang="en-US" smtClean="0"/>
              <a:t>3/23/20</a:t>
            </a:fld>
            <a:endParaRPr lang="en-US"/>
          </a:p>
        </p:txBody>
      </p:sp>
      <p:sp>
        <p:nvSpPr>
          <p:cNvPr id="3" name="Footer Placeholder 2">
            <a:extLst>
              <a:ext uri="{FF2B5EF4-FFF2-40B4-BE49-F238E27FC236}">
                <a16:creationId xmlns:a16="http://schemas.microsoft.com/office/drawing/2014/main" id="{27CE462A-B651-0D4F-A865-41714D763B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99AE5E-FEE8-7948-8785-580ECFB0F0A1}"/>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667840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37077-6C84-1548-83D3-382B281187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8E6290-B38F-3A44-9C22-AD921C2706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9624F0-B17D-924A-B5AA-C69A1E87B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22C488-04F3-AB45-8F7E-20EC9B688F16}"/>
              </a:ext>
            </a:extLst>
          </p:cNvPr>
          <p:cNvSpPr>
            <a:spLocks noGrp="1"/>
          </p:cNvSpPr>
          <p:nvPr>
            <p:ph type="dt" sz="half" idx="10"/>
          </p:nvPr>
        </p:nvSpPr>
        <p:spPr/>
        <p:txBody>
          <a:bodyPr/>
          <a:lstStyle/>
          <a:p>
            <a:fld id="{DB66F45F-C643-1843-A8B9-A6670B935B1C}" type="datetimeFigureOut">
              <a:rPr lang="en-US" smtClean="0"/>
              <a:t>3/23/20</a:t>
            </a:fld>
            <a:endParaRPr lang="en-US"/>
          </a:p>
        </p:txBody>
      </p:sp>
      <p:sp>
        <p:nvSpPr>
          <p:cNvPr id="6" name="Footer Placeholder 5">
            <a:extLst>
              <a:ext uri="{FF2B5EF4-FFF2-40B4-BE49-F238E27FC236}">
                <a16:creationId xmlns:a16="http://schemas.microsoft.com/office/drawing/2014/main" id="{86E93CA6-4A6E-2743-96A6-3D0FF281A1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ED7ACD-EAD3-0048-BFDD-BDA36340FD1F}"/>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1689871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CC0B-9284-EA47-A8E7-8E522B0487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702482-F30A-3947-A531-75E2EA8E96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45C248-7949-1C4C-A58C-412F0F93EE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045C73-CC13-374C-BB8A-1B326A585948}"/>
              </a:ext>
            </a:extLst>
          </p:cNvPr>
          <p:cNvSpPr>
            <a:spLocks noGrp="1"/>
          </p:cNvSpPr>
          <p:nvPr>
            <p:ph type="dt" sz="half" idx="10"/>
          </p:nvPr>
        </p:nvSpPr>
        <p:spPr/>
        <p:txBody>
          <a:bodyPr/>
          <a:lstStyle/>
          <a:p>
            <a:fld id="{DB66F45F-C643-1843-A8B9-A6670B935B1C}" type="datetimeFigureOut">
              <a:rPr lang="en-US" smtClean="0"/>
              <a:t>3/23/20</a:t>
            </a:fld>
            <a:endParaRPr lang="en-US"/>
          </a:p>
        </p:txBody>
      </p:sp>
      <p:sp>
        <p:nvSpPr>
          <p:cNvPr id="6" name="Footer Placeholder 5">
            <a:extLst>
              <a:ext uri="{FF2B5EF4-FFF2-40B4-BE49-F238E27FC236}">
                <a16:creationId xmlns:a16="http://schemas.microsoft.com/office/drawing/2014/main" id="{CF0F085B-C404-9A4C-B538-8E7A535100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2B3856-20E8-EF43-88F9-ABDF2BD3FE60}"/>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2149147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16D0DE-D3D1-3145-A2A1-915A7EB75A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40815D-F2AF-4646-BA7F-D6D3FB0544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897DD-3E43-F540-B58C-D525A634AB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66F45F-C643-1843-A8B9-A6670B935B1C}" type="datetimeFigureOut">
              <a:rPr lang="en-US" smtClean="0"/>
              <a:t>3/23/20</a:t>
            </a:fld>
            <a:endParaRPr lang="en-US"/>
          </a:p>
        </p:txBody>
      </p:sp>
      <p:sp>
        <p:nvSpPr>
          <p:cNvPr id="5" name="Footer Placeholder 4">
            <a:extLst>
              <a:ext uri="{FF2B5EF4-FFF2-40B4-BE49-F238E27FC236}">
                <a16:creationId xmlns:a16="http://schemas.microsoft.com/office/drawing/2014/main" id="{4801250A-4281-F541-88B4-C8B1F5BCE2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664CB9-7301-9746-B3AE-75C8623715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7C4C6B-AB0E-654B-B5BE-96101AADF3D7}" type="slidenum">
              <a:rPr lang="en-US" smtClean="0"/>
              <a:t>‹#›</a:t>
            </a:fld>
            <a:endParaRPr lang="en-US"/>
          </a:p>
        </p:txBody>
      </p:sp>
    </p:spTree>
    <p:extLst>
      <p:ext uri="{BB962C8B-B14F-4D97-AF65-F5344CB8AC3E}">
        <p14:creationId xmlns:p14="http://schemas.microsoft.com/office/powerpoint/2010/main" val="474495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44F2E-4686-6D42-85BD-3CCE8BD75DEC}"/>
              </a:ext>
            </a:extLst>
          </p:cNvPr>
          <p:cNvSpPr>
            <a:spLocks noGrp="1"/>
          </p:cNvSpPr>
          <p:nvPr>
            <p:ph type="ctrTitle"/>
          </p:nvPr>
        </p:nvSpPr>
        <p:spPr/>
        <p:txBody>
          <a:bodyPr/>
          <a:lstStyle/>
          <a:p>
            <a:r>
              <a:rPr lang="en-US" dirty="0"/>
              <a:t>QC and analysis of four </a:t>
            </a:r>
            <a:r>
              <a:rPr lang="en-US" dirty="0" err="1"/>
              <a:t>scRNA</a:t>
            </a:r>
            <a:r>
              <a:rPr lang="en-US" dirty="0"/>
              <a:t> samples</a:t>
            </a:r>
          </a:p>
        </p:txBody>
      </p:sp>
      <p:sp>
        <p:nvSpPr>
          <p:cNvPr id="3" name="Subtitle 2">
            <a:extLst>
              <a:ext uri="{FF2B5EF4-FFF2-40B4-BE49-F238E27FC236}">
                <a16:creationId xmlns:a16="http://schemas.microsoft.com/office/drawing/2014/main" id="{6D71195C-74D9-9D46-93FB-C2F8F0000AA7}"/>
              </a:ext>
            </a:extLst>
          </p:cNvPr>
          <p:cNvSpPr>
            <a:spLocks noGrp="1"/>
          </p:cNvSpPr>
          <p:nvPr>
            <p:ph type="subTitle" idx="1"/>
          </p:nvPr>
        </p:nvSpPr>
        <p:spPr/>
        <p:txBody>
          <a:bodyPr/>
          <a:lstStyle/>
          <a:p>
            <a:r>
              <a:rPr lang="en-US" dirty="0" err="1"/>
              <a:t>Ccbr</a:t>
            </a:r>
            <a:r>
              <a:rPr lang="en-US" dirty="0"/>
              <a:t> 1045</a:t>
            </a:r>
          </a:p>
        </p:txBody>
      </p:sp>
    </p:spTree>
    <p:extLst>
      <p:ext uri="{BB962C8B-B14F-4D97-AF65-F5344CB8AC3E}">
        <p14:creationId xmlns:p14="http://schemas.microsoft.com/office/powerpoint/2010/main" val="9450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79A160-4167-EF45-BC47-D95F17BD0033}"/>
              </a:ext>
            </a:extLst>
          </p:cNvPr>
          <p:cNvPicPr>
            <a:picLocks noChangeAspect="1"/>
          </p:cNvPicPr>
          <p:nvPr/>
        </p:nvPicPr>
        <p:blipFill>
          <a:blip r:embed="rId2"/>
          <a:stretch>
            <a:fillRect/>
          </a:stretch>
        </p:blipFill>
        <p:spPr>
          <a:xfrm>
            <a:off x="0" y="649695"/>
            <a:ext cx="8330028" cy="6120330"/>
          </a:xfrm>
          <a:prstGeom prst="rect">
            <a:avLst/>
          </a:prstGeom>
        </p:spPr>
      </p:pic>
      <p:sp>
        <p:nvSpPr>
          <p:cNvPr id="3" name="TextBox 2">
            <a:extLst>
              <a:ext uri="{FF2B5EF4-FFF2-40B4-BE49-F238E27FC236}">
                <a16:creationId xmlns:a16="http://schemas.microsoft.com/office/drawing/2014/main" id="{B6309506-C6B6-2C4B-A7DB-A6FA5CA1C5B1}"/>
              </a:ext>
            </a:extLst>
          </p:cNvPr>
          <p:cNvSpPr txBox="1"/>
          <p:nvPr/>
        </p:nvSpPr>
        <p:spPr>
          <a:xfrm>
            <a:off x="2311434" y="130016"/>
            <a:ext cx="3984705" cy="369332"/>
          </a:xfrm>
          <a:prstGeom prst="rect">
            <a:avLst/>
          </a:prstGeom>
          <a:noFill/>
        </p:spPr>
        <p:txBody>
          <a:bodyPr wrap="square" rtlCol="0">
            <a:spAutoFit/>
          </a:bodyPr>
          <a:lstStyle/>
          <a:p>
            <a:r>
              <a:rPr lang="en-US" dirty="0"/>
              <a:t>Seurat clusters res1.2 split by sample</a:t>
            </a:r>
          </a:p>
        </p:txBody>
      </p:sp>
      <p:graphicFrame>
        <p:nvGraphicFramePr>
          <p:cNvPr id="4" name="Table 3">
            <a:extLst>
              <a:ext uri="{FF2B5EF4-FFF2-40B4-BE49-F238E27FC236}">
                <a16:creationId xmlns:a16="http://schemas.microsoft.com/office/drawing/2014/main" id="{B6FC8C00-A9A5-4148-8728-9380036E5588}"/>
              </a:ext>
            </a:extLst>
          </p:cNvPr>
          <p:cNvGraphicFramePr>
            <a:graphicFrameLocks noGrp="1"/>
          </p:cNvGraphicFramePr>
          <p:nvPr>
            <p:extLst>
              <p:ext uri="{D42A27DB-BD31-4B8C-83A1-F6EECF244321}">
                <p14:modId xmlns:p14="http://schemas.microsoft.com/office/powerpoint/2010/main" val="1652363802"/>
              </p:ext>
            </p:extLst>
          </p:nvPr>
        </p:nvGraphicFramePr>
        <p:xfrm>
          <a:off x="8240110" y="275215"/>
          <a:ext cx="1640456" cy="6098430"/>
        </p:xfrm>
        <a:graphic>
          <a:graphicData uri="http://schemas.openxmlformats.org/drawingml/2006/table">
            <a:tbl>
              <a:tblPr/>
              <a:tblGrid>
                <a:gridCol w="715835">
                  <a:extLst>
                    <a:ext uri="{9D8B030D-6E8A-4147-A177-3AD203B41FA5}">
                      <a16:colId xmlns:a16="http://schemas.microsoft.com/office/drawing/2014/main" val="766262664"/>
                    </a:ext>
                  </a:extLst>
                </a:gridCol>
                <a:gridCol w="924621">
                  <a:extLst>
                    <a:ext uri="{9D8B030D-6E8A-4147-A177-3AD203B41FA5}">
                      <a16:colId xmlns:a16="http://schemas.microsoft.com/office/drawing/2014/main" val="264118595"/>
                    </a:ext>
                  </a:extLst>
                </a:gridCol>
              </a:tblGrid>
              <a:tr h="207437">
                <a:tc>
                  <a:txBody>
                    <a:bodyPr/>
                    <a:lstStyle/>
                    <a:p>
                      <a:pPr algn="ctr" fontAlgn="b"/>
                      <a:r>
                        <a:rPr lang="en-US" sz="1200" b="1" i="0" u="none" strike="noStrike">
                          <a:solidFill>
                            <a:srgbClr val="FFFFFF"/>
                          </a:solidFill>
                          <a:effectLst/>
                          <a:latin typeface="Calibri" panose="020F0502020204030204" pitchFamily="34" charset="0"/>
                        </a:rPr>
                        <a:t>seurat_clusters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200" b="1" i="0" u="none" strike="noStrike">
                          <a:solidFill>
                            <a:srgbClr val="FFFFFF"/>
                          </a:solidFill>
                          <a:effectLst/>
                          <a:latin typeface="Calibri" panose="020F0502020204030204" pitchFamily="34" charset="0"/>
                        </a:rPr>
                        <a:t>mouseRNAseq_main</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2179927127"/>
                  </a:ext>
                </a:extLst>
              </a:tr>
              <a:tr h="207437">
                <a:tc>
                  <a:txBody>
                    <a:bodyPr/>
                    <a:lstStyle/>
                    <a:p>
                      <a:pPr algn="ctr" fontAlgn="b"/>
                      <a:r>
                        <a:rPr lang="en-US" sz="1200" b="0" i="0" u="none" strike="noStrike">
                          <a:solidFill>
                            <a:srgbClr val="000000"/>
                          </a:solidFill>
                          <a:effectLst/>
                          <a:latin typeface="Calibri" panose="020F0502020204030204" pitchFamily="34" charset="0"/>
                        </a:rPr>
                        <a:t>0</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86510506"/>
                  </a:ext>
                </a:extLst>
              </a:tr>
              <a:tr h="207437">
                <a:tc>
                  <a:txBody>
                    <a:bodyPr/>
                    <a:lstStyle/>
                    <a:p>
                      <a:pPr algn="ctr" fontAlgn="b"/>
                      <a:r>
                        <a:rPr lang="en-US" sz="1200" b="0" i="0" u="none" strike="noStrike">
                          <a:solidFill>
                            <a:srgbClr val="000000"/>
                          </a:solidFill>
                          <a:effectLst/>
                          <a:latin typeface="Calibri" panose="020F0502020204030204" pitchFamily="34" charset="0"/>
                        </a:rPr>
                        <a:t>1</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276189368"/>
                  </a:ext>
                </a:extLst>
              </a:tr>
              <a:tr h="207437">
                <a:tc>
                  <a:txBody>
                    <a:bodyPr/>
                    <a:lstStyle/>
                    <a:p>
                      <a:pPr algn="ctr" fontAlgn="b"/>
                      <a:r>
                        <a:rPr lang="en-US" sz="1200" b="0" i="0" u="none" strike="noStrike">
                          <a:solidFill>
                            <a:srgbClr val="000000"/>
                          </a:solidFill>
                          <a:effectLst/>
                          <a:latin typeface="Calibri" panose="020F0502020204030204" pitchFamily="34" charset="0"/>
                        </a:rPr>
                        <a:t>2</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dirty="0">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119146054"/>
                  </a:ext>
                </a:extLst>
              </a:tr>
              <a:tr h="207437">
                <a:tc>
                  <a:txBody>
                    <a:bodyPr/>
                    <a:lstStyle/>
                    <a:p>
                      <a:pPr algn="ctr" fontAlgn="b"/>
                      <a:r>
                        <a:rPr lang="en-US" sz="1200" b="0" i="0" u="none" strike="noStrike">
                          <a:solidFill>
                            <a:srgbClr val="000000"/>
                          </a:solidFill>
                          <a:effectLst/>
                          <a:latin typeface="Calibri" panose="020F0502020204030204" pitchFamily="34" charset="0"/>
                        </a:rPr>
                        <a:t>3</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88216526"/>
                  </a:ext>
                </a:extLst>
              </a:tr>
              <a:tr h="207437">
                <a:tc>
                  <a:txBody>
                    <a:bodyPr/>
                    <a:lstStyle/>
                    <a:p>
                      <a:pPr algn="ctr" fontAlgn="b"/>
                      <a:r>
                        <a:rPr lang="en-US" sz="1200" b="0" i="0" u="none" strike="noStrike">
                          <a:solidFill>
                            <a:srgbClr val="000000"/>
                          </a:solidFill>
                          <a:effectLst/>
                          <a:latin typeface="Calibri" panose="020F0502020204030204" pitchFamily="34" charset="0"/>
                        </a:rPr>
                        <a:t>4</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728792105"/>
                  </a:ext>
                </a:extLst>
              </a:tr>
              <a:tr h="207437">
                <a:tc>
                  <a:txBody>
                    <a:bodyPr/>
                    <a:lstStyle/>
                    <a:p>
                      <a:pPr algn="ctr" fontAlgn="b"/>
                      <a:r>
                        <a:rPr lang="en-US" sz="1200" b="0" i="0" u="none" strike="noStrike">
                          <a:solidFill>
                            <a:srgbClr val="000000"/>
                          </a:solidFill>
                          <a:effectLst/>
                          <a:latin typeface="Calibri" panose="020F0502020204030204" pitchFamily="34" charset="0"/>
                        </a:rPr>
                        <a:t>5</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577455281"/>
                  </a:ext>
                </a:extLst>
              </a:tr>
              <a:tr h="207437">
                <a:tc>
                  <a:txBody>
                    <a:bodyPr/>
                    <a:lstStyle/>
                    <a:p>
                      <a:pPr algn="ctr" fontAlgn="b"/>
                      <a:r>
                        <a:rPr lang="en-US" sz="1200" b="0" i="0" u="none" strike="noStrike">
                          <a:solidFill>
                            <a:srgbClr val="000000"/>
                          </a:solidFill>
                          <a:effectLst/>
                          <a:latin typeface="Calibri" panose="020F0502020204030204" pitchFamily="34" charset="0"/>
                        </a:rPr>
                        <a:t>6</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21102339"/>
                  </a:ext>
                </a:extLst>
              </a:tr>
              <a:tr h="207437">
                <a:tc>
                  <a:txBody>
                    <a:bodyPr/>
                    <a:lstStyle/>
                    <a:p>
                      <a:pPr algn="ctr" fontAlgn="b"/>
                      <a:r>
                        <a:rPr lang="en-US" sz="1200" b="0" i="0" u="none" strike="noStrike">
                          <a:solidFill>
                            <a:srgbClr val="000000"/>
                          </a:solidFill>
                          <a:effectLst/>
                          <a:latin typeface="Calibri" panose="020F0502020204030204" pitchFamily="34" charset="0"/>
                        </a:rPr>
                        <a:t>7</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NA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1553481"/>
                  </a:ext>
                </a:extLst>
              </a:tr>
              <a:tr h="207437">
                <a:tc>
                  <a:txBody>
                    <a:bodyPr/>
                    <a:lstStyle/>
                    <a:p>
                      <a:pPr algn="ctr" fontAlgn="b"/>
                      <a:r>
                        <a:rPr lang="en-US" sz="1200" b="0" i="0" u="none" strike="noStrike">
                          <a:solidFill>
                            <a:srgbClr val="000000"/>
                          </a:solidFill>
                          <a:effectLst/>
                          <a:latin typeface="Calibri" panose="020F0502020204030204" pitchFamily="34" charset="0"/>
                        </a:rPr>
                        <a:t>8</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218362467"/>
                  </a:ext>
                </a:extLst>
              </a:tr>
              <a:tr h="207437">
                <a:tc>
                  <a:txBody>
                    <a:bodyPr/>
                    <a:lstStyle/>
                    <a:p>
                      <a:pPr algn="ctr" fontAlgn="b"/>
                      <a:r>
                        <a:rPr lang="en-US" sz="1200" b="0" i="0" u="none" strike="noStrike">
                          <a:solidFill>
                            <a:srgbClr val="000000"/>
                          </a:solidFill>
                          <a:effectLst/>
                          <a:latin typeface="Calibri" panose="020F0502020204030204" pitchFamily="34" charset="0"/>
                        </a:rPr>
                        <a:t>9</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Erythrocytes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050375813"/>
                  </a:ext>
                </a:extLst>
              </a:tr>
              <a:tr h="207437">
                <a:tc>
                  <a:txBody>
                    <a:bodyPr/>
                    <a:lstStyle/>
                    <a:p>
                      <a:pPr algn="ctr" fontAlgn="b"/>
                      <a:r>
                        <a:rPr lang="en-US" sz="1200" b="0" i="0" u="none" strike="noStrike">
                          <a:solidFill>
                            <a:srgbClr val="000000"/>
                          </a:solidFill>
                          <a:effectLst/>
                          <a:latin typeface="Calibri" panose="020F0502020204030204" pitchFamily="34" charset="0"/>
                        </a:rPr>
                        <a:t>10</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Erythrocytes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004489881"/>
                  </a:ext>
                </a:extLst>
              </a:tr>
              <a:tr h="207437">
                <a:tc>
                  <a:txBody>
                    <a:bodyPr/>
                    <a:lstStyle/>
                    <a:p>
                      <a:pPr algn="ctr" fontAlgn="b"/>
                      <a:r>
                        <a:rPr lang="en-US" sz="1200" b="0" i="0" u="none" strike="noStrike">
                          <a:solidFill>
                            <a:srgbClr val="000000"/>
                          </a:solidFill>
                          <a:effectLst/>
                          <a:latin typeface="Calibri" panose="020F0502020204030204" pitchFamily="34" charset="0"/>
                        </a:rPr>
                        <a:t>11</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Erythrocytes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598915239"/>
                  </a:ext>
                </a:extLst>
              </a:tr>
              <a:tr h="207437">
                <a:tc>
                  <a:txBody>
                    <a:bodyPr/>
                    <a:lstStyle/>
                    <a:p>
                      <a:pPr algn="ctr" fontAlgn="b"/>
                      <a:r>
                        <a:rPr lang="en-US" sz="1200" b="0" i="0" u="none" strike="noStrike">
                          <a:solidFill>
                            <a:srgbClr val="000000"/>
                          </a:solidFill>
                          <a:effectLst/>
                          <a:latin typeface="Calibri" panose="020F0502020204030204" pitchFamily="34" charset="0"/>
                        </a:rPr>
                        <a:t>12</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T cells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18576357"/>
                  </a:ext>
                </a:extLst>
              </a:tr>
              <a:tr h="207437">
                <a:tc>
                  <a:txBody>
                    <a:bodyPr/>
                    <a:lstStyle/>
                    <a:p>
                      <a:pPr algn="ctr" fontAlgn="b"/>
                      <a:r>
                        <a:rPr lang="en-US" sz="1200" b="0" i="0" u="none" strike="noStrike">
                          <a:solidFill>
                            <a:srgbClr val="000000"/>
                          </a:solidFill>
                          <a:effectLst/>
                          <a:latin typeface="Calibri" panose="020F0502020204030204" pitchFamily="34" charset="0"/>
                        </a:rPr>
                        <a:t>13</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NK cells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338284566"/>
                  </a:ext>
                </a:extLst>
              </a:tr>
              <a:tr h="207437">
                <a:tc>
                  <a:txBody>
                    <a:bodyPr/>
                    <a:lstStyle/>
                    <a:p>
                      <a:pPr algn="ctr" fontAlgn="b"/>
                      <a:r>
                        <a:rPr lang="en-US" sz="1200" b="0" i="0" u="none" strike="noStrike">
                          <a:solidFill>
                            <a:srgbClr val="000000"/>
                          </a:solidFill>
                          <a:effectLst/>
                          <a:latin typeface="Calibri" panose="020F0502020204030204" pitchFamily="34" charset="0"/>
                        </a:rPr>
                        <a:t>14</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Epithelial cells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52924402"/>
                  </a:ext>
                </a:extLst>
              </a:tr>
              <a:tr h="207437">
                <a:tc>
                  <a:txBody>
                    <a:bodyPr/>
                    <a:lstStyle/>
                    <a:p>
                      <a:pPr algn="ctr" fontAlgn="b"/>
                      <a:r>
                        <a:rPr lang="en-US" sz="1200" b="0" i="0" u="none" strike="noStrike">
                          <a:solidFill>
                            <a:srgbClr val="000000"/>
                          </a:solidFill>
                          <a:effectLst/>
                          <a:latin typeface="Calibri" panose="020F0502020204030204" pitchFamily="34" charset="0"/>
                        </a:rPr>
                        <a:t>15</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Oligodendrocytes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069596543"/>
                  </a:ext>
                </a:extLst>
              </a:tr>
              <a:tr h="207437">
                <a:tc>
                  <a:txBody>
                    <a:bodyPr/>
                    <a:lstStyle/>
                    <a:p>
                      <a:pPr algn="ctr" fontAlgn="b"/>
                      <a:r>
                        <a:rPr lang="en-US" sz="1200" b="0" i="0" u="none" strike="noStrike">
                          <a:solidFill>
                            <a:srgbClr val="000000"/>
                          </a:solidFill>
                          <a:effectLst/>
                          <a:latin typeface="Calibri" panose="020F0502020204030204" pitchFamily="34" charset="0"/>
                        </a:rPr>
                        <a:t>16</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58326760"/>
                  </a:ext>
                </a:extLst>
              </a:tr>
              <a:tr h="207437">
                <a:tc>
                  <a:txBody>
                    <a:bodyPr/>
                    <a:lstStyle/>
                    <a:p>
                      <a:pPr algn="ctr" fontAlgn="b"/>
                      <a:r>
                        <a:rPr lang="en-US" sz="1200" b="0" i="0" u="none" strike="noStrike">
                          <a:solidFill>
                            <a:srgbClr val="000000"/>
                          </a:solidFill>
                          <a:effectLst/>
                          <a:latin typeface="Calibri" panose="020F0502020204030204" pitchFamily="34" charset="0"/>
                        </a:rPr>
                        <a:t>17</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Monocytes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02083192"/>
                  </a:ext>
                </a:extLst>
              </a:tr>
              <a:tr h="207437">
                <a:tc>
                  <a:txBody>
                    <a:bodyPr/>
                    <a:lstStyle/>
                    <a:p>
                      <a:pPr algn="ctr" fontAlgn="b"/>
                      <a:r>
                        <a:rPr lang="en-US" sz="1200" b="0" i="0" u="none" strike="noStrike">
                          <a:solidFill>
                            <a:srgbClr val="000000"/>
                          </a:solidFill>
                          <a:effectLst/>
                          <a:latin typeface="Calibri" panose="020F0502020204030204" pitchFamily="34" charset="0"/>
                        </a:rPr>
                        <a:t>18</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130649031"/>
                  </a:ext>
                </a:extLst>
              </a:tr>
              <a:tr h="207437">
                <a:tc>
                  <a:txBody>
                    <a:bodyPr/>
                    <a:lstStyle/>
                    <a:p>
                      <a:pPr algn="ctr" fontAlgn="b"/>
                      <a:r>
                        <a:rPr lang="en-US" sz="1200" b="0" i="0" u="none" strike="noStrike">
                          <a:solidFill>
                            <a:srgbClr val="000000"/>
                          </a:solidFill>
                          <a:effectLst/>
                          <a:latin typeface="Calibri" panose="020F0502020204030204" pitchFamily="34" charset="0"/>
                        </a:rPr>
                        <a:t>19</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Oligodendrocytes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041914496"/>
                  </a:ext>
                </a:extLst>
              </a:tr>
              <a:tr h="207437">
                <a:tc>
                  <a:txBody>
                    <a:bodyPr/>
                    <a:lstStyle/>
                    <a:p>
                      <a:pPr algn="ctr" fontAlgn="b"/>
                      <a:r>
                        <a:rPr lang="en-US" sz="1200" b="0" i="0" u="none" strike="noStrike">
                          <a:solidFill>
                            <a:srgbClr val="000000"/>
                          </a:solidFill>
                          <a:effectLst/>
                          <a:latin typeface="Calibri" panose="020F0502020204030204" pitchFamily="34" charset="0"/>
                        </a:rPr>
                        <a:t>20</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72529530"/>
                  </a:ext>
                </a:extLst>
              </a:tr>
              <a:tr h="207437">
                <a:tc>
                  <a:txBody>
                    <a:bodyPr/>
                    <a:lstStyle/>
                    <a:p>
                      <a:pPr algn="ctr" fontAlgn="b"/>
                      <a:r>
                        <a:rPr lang="en-US" sz="1200" b="0" i="0" u="none" strike="noStrike">
                          <a:solidFill>
                            <a:srgbClr val="000000"/>
                          </a:solidFill>
                          <a:effectLst/>
                          <a:latin typeface="Calibri" panose="020F0502020204030204" pitchFamily="34" charset="0"/>
                        </a:rPr>
                        <a:t>21</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Macrophages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76327308"/>
                  </a:ext>
                </a:extLst>
              </a:tr>
              <a:tr h="207437">
                <a:tc>
                  <a:txBody>
                    <a:bodyPr/>
                    <a:lstStyle/>
                    <a:p>
                      <a:pPr algn="ctr" fontAlgn="b"/>
                      <a:r>
                        <a:rPr lang="en-US" sz="1200" b="0" i="0" u="none" strike="noStrike">
                          <a:solidFill>
                            <a:srgbClr val="000000"/>
                          </a:solidFill>
                          <a:effectLst/>
                          <a:latin typeface="Calibri" panose="020F0502020204030204" pitchFamily="34" charset="0"/>
                        </a:rPr>
                        <a:t>22</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736259870"/>
                  </a:ext>
                </a:extLst>
              </a:tr>
              <a:tr h="207437">
                <a:tc>
                  <a:txBody>
                    <a:bodyPr/>
                    <a:lstStyle/>
                    <a:p>
                      <a:pPr algn="ctr" fontAlgn="b"/>
                      <a:r>
                        <a:rPr lang="en-US" sz="1200" b="0" i="0" u="none" strike="noStrike">
                          <a:solidFill>
                            <a:srgbClr val="000000"/>
                          </a:solidFill>
                          <a:effectLst/>
                          <a:latin typeface="Calibri" panose="020F0502020204030204" pitchFamily="34" charset="0"/>
                        </a:rPr>
                        <a:t>23</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Astrocytes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826566773"/>
                  </a:ext>
                </a:extLst>
              </a:tr>
              <a:tr h="207437">
                <a:tc>
                  <a:txBody>
                    <a:bodyPr/>
                    <a:lstStyle/>
                    <a:p>
                      <a:pPr algn="ctr" fontAlgn="b"/>
                      <a:r>
                        <a:rPr lang="en-US" sz="1200" b="0" i="0" u="none" strike="noStrike">
                          <a:solidFill>
                            <a:srgbClr val="000000"/>
                          </a:solidFill>
                          <a:effectLst/>
                          <a:latin typeface="Calibri" panose="020F0502020204030204" pitchFamily="34" charset="0"/>
                        </a:rPr>
                        <a:t>24</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Erythrocytes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3940578"/>
                  </a:ext>
                </a:extLst>
              </a:tr>
              <a:tr h="207437">
                <a:tc>
                  <a:txBody>
                    <a:bodyPr/>
                    <a:lstStyle/>
                    <a:p>
                      <a:pPr algn="ctr" fontAlgn="b"/>
                      <a:r>
                        <a:rPr lang="en-US" sz="1200" b="0" i="0" u="none" strike="noStrike">
                          <a:solidFill>
                            <a:srgbClr val="000000"/>
                          </a:solidFill>
                          <a:effectLst/>
                          <a:latin typeface="Calibri" panose="020F0502020204030204" pitchFamily="34" charset="0"/>
                        </a:rPr>
                        <a:t>25</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NK cells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80573919"/>
                  </a:ext>
                </a:extLst>
              </a:tr>
            </a:tbl>
          </a:graphicData>
        </a:graphic>
      </p:graphicFrame>
      <p:graphicFrame>
        <p:nvGraphicFramePr>
          <p:cNvPr id="5" name="Table 4">
            <a:extLst>
              <a:ext uri="{FF2B5EF4-FFF2-40B4-BE49-F238E27FC236}">
                <a16:creationId xmlns:a16="http://schemas.microsoft.com/office/drawing/2014/main" id="{663E3DD3-C536-4A45-8103-DB936CFFED6B}"/>
              </a:ext>
            </a:extLst>
          </p:cNvPr>
          <p:cNvGraphicFramePr>
            <a:graphicFrameLocks noGrp="1"/>
          </p:cNvGraphicFramePr>
          <p:nvPr>
            <p:extLst>
              <p:ext uri="{D42A27DB-BD31-4B8C-83A1-F6EECF244321}">
                <p14:modId xmlns:p14="http://schemas.microsoft.com/office/powerpoint/2010/main" val="1780576449"/>
              </p:ext>
            </p:extLst>
          </p:nvPr>
        </p:nvGraphicFramePr>
        <p:xfrm>
          <a:off x="10005847" y="275215"/>
          <a:ext cx="1975946" cy="6307570"/>
        </p:xfrm>
        <a:graphic>
          <a:graphicData uri="http://schemas.openxmlformats.org/drawingml/2006/table">
            <a:tbl>
              <a:tblPr/>
              <a:tblGrid>
                <a:gridCol w="862231">
                  <a:extLst>
                    <a:ext uri="{9D8B030D-6E8A-4147-A177-3AD203B41FA5}">
                      <a16:colId xmlns:a16="http://schemas.microsoft.com/office/drawing/2014/main" val="3311456587"/>
                    </a:ext>
                  </a:extLst>
                </a:gridCol>
                <a:gridCol w="1113715">
                  <a:extLst>
                    <a:ext uri="{9D8B030D-6E8A-4147-A177-3AD203B41FA5}">
                      <a16:colId xmlns:a16="http://schemas.microsoft.com/office/drawing/2014/main" val="511054776"/>
                    </a:ext>
                  </a:extLst>
                </a:gridCol>
              </a:tblGrid>
              <a:tr h="459545">
                <a:tc>
                  <a:txBody>
                    <a:bodyPr/>
                    <a:lstStyle/>
                    <a:p>
                      <a:pPr algn="ctr" fontAlgn="b"/>
                      <a:r>
                        <a:rPr lang="en-US" sz="1200" b="1" i="0" u="none" strike="noStrike">
                          <a:solidFill>
                            <a:srgbClr val="FFFFFF"/>
                          </a:solidFill>
                          <a:effectLst/>
                          <a:latin typeface="Calibri" panose="020F0502020204030204" pitchFamily="34" charset="0"/>
                        </a:rPr>
                        <a:t>seurat_clusters</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200" b="1" i="0" u="none" strike="noStrike">
                          <a:solidFill>
                            <a:srgbClr val="FFFFFF"/>
                          </a:solidFill>
                          <a:effectLst/>
                          <a:latin typeface="Calibri" panose="020F0502020204030204" pitchFamily="34" charset="0"/>
                        </a:rPr>
                        <a:t>mouseRNAseq_main</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1627990350"/>
                  </a:ext>
                </a:extLst>
              </a:tr>
              <a:tr h="233921">
                <a:tc>
                  <a:txBody>
                    <a:bodyPr/>
                    <a:lstStyle/>
                    <a:p>
                      <a:pPr algn="ctr" fontAlgn="b"/>
                      <a:r>
                        <a:rPr lang="en-US" sz="1200" b="0" i="0" u="none" strike="noStrike">
                          <a:solidFill>
                            <a:srgbClr val="000000"/>
                          </a:solidFill>
                          <a:effectLst/>
                          <a:latin typeface="Calibri" panose="020F0502020204030204" pitchFamily="34" charset="0"/>
                        </a:rPr>
                        <a:t>26</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Granulocytes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880493594"/>
                  </a:ext>
                </a:extLst>
              </a:tr>
              <a:tr h="233921">
                <a:tc>
                  <a:txBody>
                    <a:bodyPr/>
                    <a:lstStyle/>
                    <a:p>
                      <a:pPr algn="ctr" fontAlgn="b"/>
                      <a:r>
                        <a:rPr lang="en-US" sz="1200" b="0" i="0" u="none" strike="noStrike">
                          <a:solidFill>
                            <a:srgbClr val="000000"/>
                          </a:solidFill>
                          <a:effectLst/>
                          <a:latin typeface="Calibri" panose="020F0502020204030204" pitchFamily="34" charset="0"/>
                        </a:rPr>
                        <a:t>27</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Neurons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04870138"/>
                  </a:ext>
                </a:extLst>
              </a:tr>
              <a:tr h="233921">
                <a:tc>
                  <a:txBody>
                    <a:bodyPr/>
                    <a:lstStyle/>
                    <a:p>
                      <a:pPr algn="ctr" fontAlgn="b"/>
                      <a:r>
                        <a:rPr lang="en-US" sz="1200" b="0" i="0" u="none" strike="noStrike">
                          <a:solidFill>
                            <a:srgbClr val="000000"/>
                          </a:solidFill>
                          <a:effectLst/>
                          <a:latin typeface="Calibri" panose="020F0502020204030204" pitchFamily="34" charset="0"/>
                        </a:rPr>
                        <a:t>28</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Monocytes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41630190"/>
                  </a:ext>
                </a:extLst>
              </a:tr>
              <a:tr h="233921">
                <a:tc>
                  <a:txBody>
                    <a:bodyPr/>
                    <a:lstStyle/>
                    <a:p>
                      <a:pPr algn="ctr" fontAlgn="b"/>
                      <a:r>
                        <a:rPr lang="en-US" sz="1200" b="0" i="0" u="none" strike="noStrike">
                          <a:solidFill>
                            <a:srgbClr val="000000"/>
                          </a:solidFill>
                          <a:effectLst/>
                          <a:latin typeface="Calibri" panose="020F0502020204030204" pitchFamily="34" charset="0"/>
                        </a:rPr>
                        <a:t>29</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Epithelial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323391349"/>
                  </a:ext>
                </a:extLst>
              </a:tr>
              <a:tr h="233921">
                <a:tc>
                  <a:txBody>
                    <a:bodyPr/>
                    <a:lstStyle/>
                    <a:p>
                      <a:pPr algn="ctr" fontAlgn="b"/>
                      <a:r>
                        <a:rPr lang="en-US" sz="1200" b="0" i="0" u="none" strike="noStrike">
                          <a:solidFill>
                            <a:srgbClr val="000000"/>
                          </a:solidFill>
                          <a:effectLst/>
                          <a:latin typeface="Calibri" panose="020F0502020204030204" pitchFamily="34" charset="0"/>
                        </a:rPr>
                        <a:t>30</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233447578"/>
                  </a:ext>
                </a:extLst>
              </a:tr>
              <a:tr h="233921">
                <a:tc>
                  <a:txBody>
                    <a:bodyPr/>
                    <a:lstStyle/>
                    <a:p>
                      <a:pPr algn="ctr" fontAlgn="b"/>
                      <a:r>
                        <a:rPr lang="en-US" sz="1200" b="0" i="0" u="none" strike="noStrike">
                          <a:solidFill>
                            <a:srgbClr val="000000"/>
                          </a:solidFill>
                          <a:effectLst/>
                          <a:latin typeface="Calibri" panose="020F0502020204030204" pitchFamily="34" charset="0"/>
                        </a:rPr>
                        <a:t>31</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690513809"/>
                  </a:ext>
                </a:extLst>
              </a:tr>
              <a:tr h="233921">
                <a:tc>
                  <a:txBody>
                    <a:bodyPr/>
                    <a:lstStyle/>
                    <a:p>
                      <a:pPr algn="ctr" fontAlgn="b"/>
                      <a:r>
                        <a:rPr lang="en-US" sz="1200" b="0" i="0" u="none" strike="noStrike">
                          <a:solidFill>
                            <a:srgbClr val="000000"/>
                          </a:solidFill>
                          <a:effectLst/>
                          <a:latin typeface="Calibri" panose="020F0502020204030204" pitchFamily="34" charset="0"/>
                        </a:rPr>
                        <a:t>32</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Fibroblasts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200630628"/>
                  </a:ext>
                </a:extLst>
              </a:tr>
              <a:tr h="233921">
                <a:tc>
                  <a:txBody>
                    <a:bodyPr/>
                    <a:lstStyle/>
                    <a:p>
                      <a:pPr algn="ctr" fontAlgn="b"/>
                      <a:r>
                        <a:rPr lang="en-US" sz="1200" b="0" i="0" u="none" strike="noStrike">
                          <a:solidFill>
                            <a:srgbClr val="000000"/>
                          </a:solidFill>
                          <a:effectLst/>
                          <a:latin typeface="Calibri" panose="020F0502020204030204" pitchFamily="34" charset="0"/>
                        </a:rPr>
                        <a:t>33</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Endothelial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48491532"/>
                  </a:ext>
                </a:extLst>
              </a:tr>
              <a:tr h="233921">
                <a:tc>
                  <a:txBody>
                    <a:bodyPr/>
                    <a:lstStyle/>
                    <a:p>
                      <a:pPr algn="ctr" fontAlgn="b"/>
                      <a:r>
                        <a:rPr lang="en-US" sz="1200" b="0" i="0" u="none" strike="noStrike">
                          <a:solidFill>
                            <a:srgbClr val="000000"/>
                          </a:solidFill>
                          <a:effectLst/>
                          <a:latin typeface="Calibri" panose="020F0502020204030204" pitchFamily="34" charset="0"/>
                        </a:rPr>
                        <a:t>34</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Granulocytes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282387276"/>
                  </a:ext>
                </a:extLst>
              </a:tr>
              <a:tr h="233921">
                <a:tc>
                  <a:txBody>
                    <a:bodyPr/>
                    <a:lstStyle/>
                    <a:p>
                      <a:pPr algn="ctr" fontAlgn="b"/>
                      <a:r>
                        <a:rPr lang="en-US" sz="1200" b="0" i="0" u="none" strike="noStrike">
                          <a:solidFill>
                            <a:srgbClr val="000000"/>
                          </a:solidFill>
                          <a:effectLst/>
                          <a:latin typeface="Calibri" panose="020F0502020204030204" pitchFamily="34" charset="0"/>
                        </a:rPr>
                        <a:t>35</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Neurons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618184919"/>
                  </a:ext>
                </a:extLst>
              </a:tr>
              <a:tr h="233921">
                <a:tc>
                  <a:txBody>
                    <a:bodyPr/>
                    <a:lstStyle/>
                    <a:p>
                      <a:pPr algn="ctr" fontAlgn="b"/>
                      <a:r>
                        <a:rPr lang="en-US" sz="1200" b="0" i="0" u="none" strike="noStrike">
                          <a:solidFill>
                            <a:srgbClr val="000000"/>
                          </a:solidFill>
                          <a:effectLst/>
                          <a:latin typeface="Calibri" panose="020F0502020204030204" pitchFamily="34" charset="0"/>
                        </a:rPr>
                        <a:t>36</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143315605"/>
                  </a:ext>
                </a:extLst>
              </a:tr>
              <a:tr h="233921">
                <a:tc>
                  <a:txBody>
                    <a:bodyPr/>
                    <a:lstStyle/>
                    <a:p>
                      <a:pPr algn="ctr" fontAlgn="b"/>
                      <a:r>
                        <a:rPr lang="en-US" sz="1200" b="0" i="0" u="none" strike="noStrike">
                          <a:solidFill>
                            <a:srgbClr val="000000"/>
                          </a:solidFill>
                          <a:effectLst/>
                          <a:latin typeface="Calibri" panose="020F0502020204030204" pitchFamily="34" charset="0"/>
                        </a:rPr>
                        <a:t>37</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Endothelial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96238038"/>
                  </a:ext>
                </a:extLst>
              </a:tr>
              <a:tr h="233921">
                <a:tc>
                  <a:txBody>
                    <a:bodyPr/>
                    <a:lstStyle/>
                    <a:p>
                      <a:pPr algn="ctr" fontAlgn="b"/>
                      <a:r>
                        <a:rPr lang="en-US" sz="1200" b="0" i="0" u="none" strike="noStrike">
                          <a:solidFill>
                            <a:srgbClr val="000000"/>
                          </a:solidFill>
                          <a:effectLst/>
                          <a:latin typeface="Calibri" panose="020F0502020204030204" pitchFamily="34" charset="0"/>
                        </a:rPr>
                        <a:t>38</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Monocytes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72961960"/>
                  </a:ext>
                </a:extLst>
              </a:tr>
              <a:tr h="233921">
                <a:tc>
                  <a:txBody>
                    <a:bodyPr/>
                    <a:lstStyle/>
                    <a:p>
                      <a:pPr algn="ctr" fontAlgn="b"/>
                      <a:r>
                        <a:rPr lang="en-US" sz="1200" b="0" i="0" u="none" strike="noStrike">
                          <a:solidFill>
                            <a:srgbClr val="000000"/>
                          </a:solidFill>
                          <a:effectLst/>
                          <a:latin typeface="Calibri" panose="020F0502020204030204" pitchFamily="34" charset="0"/>
                        </a:rPr>
                        <a:t>39</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Epithelial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199278576"/>
                  </a:ext>
                </a:extLst>
              </a:tr>
              <a:tr h="233921">
                <a:tc>
                  <a:txBody>
                    <a:bodyPr/>
                    <a:lstStyle/>
                    <a:p>
                      <a:pPr algn="ctr" fontAlgn="b"/>
                      <a:r>
                        <a:rPr lang="en-US" sz="1200" b="0" i="0" u="none" strike="noStrike">
                          <a:solidFill>
                            <a:srgbClr val="000000"/>
                          </a:solidFill>
                          <a:effectLst/>
                          <a:latin typeface="Calibri" panose="020F0502020204030204" pitchFamily="34" charset="0"/>
                        </a:rPr>
                        <a:t>40</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477760840"/>
                  </a:ext>
                </a:extLst>
              </a:tr>
              <a:tr h="233921">
                <a:tc>
                  <a:txBody>
                    <a:bodyPr/>
                    <a:lstStyle/>
                    <a:p>
                      <a:pPr algn="ctr" fontAlgn="b"/>
                      <a:r>
                        <a:rPr lang="en-US" sz="1200" b="0" i="0" u="none" strike="noStrike">
                          <a:solidFill>
                            <a:srgbClr val="000000"/>
                          </a:solidFill>
                          <a:effectLst/>
                          <a:latin typeface="Calibri" panose="020F0502020204030204" pitchFamily="34" charset="0"/>
                        </a:rPr>
                        <a:t>41</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T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98819463"/>
                  </a:ext>
                </a:extLst>
              </a:tr>
              <a:tr h="233921">
                <a:tc>
                  <a:txBody>
                    <a:bodyPr/>
                    <a:lstStyle/>
                    <a:p>
                      <a:pPr algn="ctr" fontAlgn="b"/>
                      <a:r>
                        <a:rPr lang="en-US" sz="1200" b="0" i="0" u="none" strike="noStrike">
                          <a:solidFill>
                            <a:srgbClr val="000000"/>
                          </a:solidFill>
                          <a:effectLst/>
                          <a:latin typeface="Calibri" panose="020F0502020204030204" pitchFamily="34" charset="0"/>
                        </a:rPr>
                        <a:t>42</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Fibroblasts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450058280"/>
                  </a:ext>
                </a:extLst>
              </a:tr>
              <a:tr h="233921">
                <a:tc>
                  <a:txBody>
                    <a:bodyPr/>
                    <a:lstStyle/>
                    <a:p>
                      <a:pPr algn="ctr" fontAlgn="b"/>
                      <a:r>
                        <a:rPr lang="en-US" sz="1200" b="0" i="0" u="none" strike="noStrike">
                          <a:solidFill>
                            <a:srgbClr val="000000"/>
                          </a:solidFill>
                          <a:effectLst/>
                          <a:latin typeface="Calibri" panose="020F0502020204030204" pitchFamily="34" charset="0"/>
                        </a:rPr>
                        <a:t>43</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766892616"/>
                  </a:ext>
                </a:extLst>
              </a:tr>
              <a:tr h="233921">
                <a:tc>
                  <a:txBody>
                    <a:bodyPr/>
                    <a:lstStyle/>
                    <a:p>
                      <a:pPr algn="ctr" fontAlgn="b"/>
                      <a:r>
                        <a:rPr lang="en-US" sz="1200" b="0" i="0" u="none" strike="noStrike">
                          <a:solidFill>
                            <a:srgbClr val="000000"/>
                          </a:solidFill>
                          <a:effectLst/>
                          <a:latin typeface="Calibri" panose="020F0502020204030204" pitchFamily="34" charset="0"/>
                        </a:rPr>
                        <a:t>44</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T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728120748"/>
                  </a:ext>
                </a:extLst>
              </a:tr>
              <a:tr h="233921">
                <a:tc>
                  <a:txBody>
                    <a:bodyPr/>
                    <a:lstStyle/>
                    <a:p>
                      <a:pPr algn="ctr" fontAlgn="b"/>
                      <a:r>
                        <a:rPr lang="en-US" sz="1200" b="0" i="0" u="none" strike="noStrike">
                          <a:solidFill>
                            <a:srgbClr val="000000"/>
                          </a:solidFill>
                          <a:effectLst/>
                          <a:latin typeface="Calibri" panose="020F0502020204030204" pitchFamily="34" charset="0"/>
                        </a:rPr>
                        <a:t>45</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Endothelial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118985356"/>
                  </a:ext>
                </a:extLst>
              </a:tr>
              <a:tr h="233921">
                <a:tc>
                  <a:txBody>
                    <a:bodyPr/>
                    <a:lstStyle/>
                    <a:p>
                      <a:pPr algn="ctr" fontAlgn="b"/>
                      <a:r>
                        <a:rPr lang="en-US" sz="1200" b="0" i="0" u="none" strike="noStrike">
                          <a:solidFill>
                            <a:srgbClr val="000000"/>
                          </a:solidFill>
                          <a:effectLst/>
                          <a:latin typeface="Calibri" panose="020F0502020204030204" pitchFamily="34" charset="0"/>
                        </a:rPr>
                        <a:t>46</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Fibroblasts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53833108"/>
                  </a:ext>
                </a:extLst>
              </a:tr>
              <a:tr h="233921">
                <a:tc>
                  <a:txBody>
                    <a:bodyPr/>
                    <a:lstStyle/>
                    <a:p>
                      <a:pPr algn="ctr" fontAlgn="b"/>
                      <a:r>
                        <a:rPr lang="en-US" sz="1200" b="0" i="0" u="none" strike="noStrike">
                          <a:solidFill>
                            <a:srgbClr val="000000"/>
                          </a:solidFill>
                          <a:effectLst/>
                          <a:latin typeface="Calibri" panose="020F0502020204030204" pitchFamily="34" charset="0"/>
                        </a:rPr>
                        <a:t>47</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T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288892574"/>
                  </a:ext>
                </a:extLst>
              </a:tr>
              <a:tr h="233921">
                <a:tc>
                  <a:txBody>
                    <a:bodyPr/>
                    <a:lstStyle/>
                    <a:p>
                      <a:pPr algn="ctr" fontAlgn="b"/>
                      <a:r>
                        <a:rPr lang="en-US" sz="1200" b="0" i="0" u="none" strike="noStrike">
                          <a:solidFill>
                            <a:srgbClr val="000000"/>
                          </a:solidFill>
                          <a:effectLst/>
                          <a:latin typeface="Calibri" panose="020F0502020204030204" pitchFamily="34" charset="0"/>
                        </a:rPr>
                        <a:t>48</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Endothelial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77100522"/>
                  </a:ext>
                </a:extLst>
              </a:tr>
              <a:tr h="233921">
                <a:tc>
                  <a:txBody>
                    <a:bodyPr/>
                    <a:lstStyle/>
                    <a:p>
                      <a:pPr algn="ctr" fontAlgn="b"/>
                      <a:r>
                        <a:rPr lang="en-US" sz="1200" b="0" i="0" u="none" strike="noStrike">
                          <a:solidFill>
                            <a:srgbClr val="000000"/>
                          </a:solidFill>
                          <a:effectLst/>
                          <a:latin typeface="Calibri" panose="020F0502020204030204" pitchFamily="34" charset="0"/>
                        </a:rPr>
                        <a:t>49</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Epithelial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726465970"/>
                  </a:ext>
                </a:extLst>
              </a:tr>
              <a:tr h="233921">
                <a:tc>
                  <a:txBody>
                    <a:bodyPr/>
                    <a:lstStyle/>
                    <a:p>
                      <a:pPr algn="ctr" fontAlgn="b"/>
                      <a:r>
                        <a:rPr lang="en-US" sz="1200" b="0" i="0" u="none" strike="noStrike">
                          <a:solidFill>
                            <a:srgbClr val="000000"/>
                          </a:solidFill>
                          <a:effectLst/>
                          <a:latin typeface="Calibri" panose="020F0502020204030204" pitchFamily="34" charset="0"/>
                        </a:rPr>
                        <a:t>50</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Monocytes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973933280"/>
                  </a:ext>
                </a:extLst>
              </a:tr>
            </a:tbl>
          </a:graphicData>
        </a:graphic>
      </p:graphicFrame>
    </p:spTree>
    <p:extLst>
      <p:ext uri="{BB962C8B-B14F-4D97-AF65-F5344CB8AC3E}">
        <p14:creationId xmlns:p14="http://schemas.microsoft.com/office/powerpoint/2010/main" val="3120208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6AAF13-75C9-294D-8FD9-A3F8EED6FFFA}"/>
              </a:ext>
            </a:extLst>
          </p:cNvPr>
          <p:cNvPicPr>
            <a:picLocks noChangeAspect="1"/>
          </p:cNvPicPr>
          <p:nvPr/>
        </p:nvPicPr>
        <p:blipFill>
          <a:blip r:embed="rId2"/>
          <a:stretch>
            <a:fillRect/>
          </a:stretch>
        </p:blipFill>
        <p:spPr>
          <a:xfrm>
            <a:off x="294157" y="995474"/>
            <a:ext cx="3657600" cy="2210030"/>
          </a:xfrm>
          <a:prstGeom prst="rect">
            <a:avLst/>
          </a:prstGeom>
        </p:spPr>
      </p:pic>
      <p:pic>
        <p:nvPicPr>
          <p:cNvPr id="5" name="Picture 4">
            <a:extLst>
              <a:ext uri="{FF2B5EF4-FFF2-40B4-BE49-F238E27FC236}">
                <a16:creationId xmlns:a16="http://schemas.microsoft.com/office/drawing/2014/main" id="{BE401F4B-2FAD-A74D-AC2A-05C4805444E8}"/>
              </a:ext>
            </a:extLst>
          </p:cNvPr>
          <p:cNvPicPr>
            <a:picLocks noChangeAspect="1"/>
          </p:cNvPicPr>
          <p:nvPr/>
        </p:nvPicPr>
        <p:blipFill>
          <a:blip r:embed="rId3"/>
          <a:stretch>
            <a:fillRect/>
          </a:stretch>
        </p:blipFill>
        <p:spPr>
          <a:xfrm>
            <a:off x="4267200" y="996403"/>
            <a:ext cx="3657600" cy="2209101"/>
          </a:xfrm>
          <a:prstGeom prst="rect">
            <a:avLst/>
          </a:prstGeom>
        </p:spPr>
      </p:pic>
      <p:pic>
        <p:nvPicPr>
          <p:cNvPr id="6" name="Picture 5">
            <a:extLst>
              <a:ext uri="{FF2B5EF4-FFF2-40B4-BE49-F238E27FC236}">
                <a16:creationId xmlns:a16="http://schemas.microsoft.com/office/drawing/2014/main" id="{839C55F8-621E-CF4F-B53A-8BF768B7E5CD}"/>
              </a:ext>
            </a:extLst>
          </p:cNvPr>
          <p:cNvPicPr>
            <a:picLocks noChangeAspect="1"/>
          </p:cNvPicPr>
          <p:nvPr/>
        </p:nvPicPr>
        <p:blipFill>
          <a:blip r:embed="rId4"/>
          <a:stretch>
            <a:fillRect/>
          </a:stretch>
        </p:blipFill>
        <p:spPr>
          <a:xfrm>
            <a:off x="8140697" y="995474"/>
            <a:ext cx="3657600" cy="2214694"/>
          </a:xfrm>
          <a:prstGeom prst="rect">
            <a:avLst/>
          </a:prstGeom>
        </p:spPr>
      </p:pic>
      <p:pic>
        <p:nvPicPr>
          <p:cNvPr id="7" name="Picture 6">
            <a:extLst>
              <a:ext uri="{FF2B5EF4-FFF2-40B4-BE49-F238E27FC236}">
                <a16:creationId xmlns:a16="http://schemas.microsoft.com/office/drawing/2014/main" id="{F68BAA02-04BB-1342-A99D-09AF4DB221E1}"/>
              </a:ext>
            </a:extLst>
          </p:cNvPr>
          <p:cNvPicPr>
            <a:picLocks noChangeAspect="1"/>
          </p:cNvPicPr>
          <p:nvPr/>
        </p:nvPicPr>
        <p:blipFill>
          <a:blip r:embed="rId5"/>
          <a:stretch>
            <a:fillRect/>
          </a:stretch>
        </p:blipFill>
        <p:spPr>
          <a:xfrm>
            <a:off x="294157" y="3801259"/>
            <a:ext cx="3657600" cy="2203508"/>
          </a:xfrm>
          <a:prstGeom prst="rect">
            <a:avLst/>
          </a:prstGeom>
        </p:spPr>
      </p:pic>
      <p:pic>
        <p:nvPicPr>
          <p:cNvPr id="8" name="Picture 7">
            <a:extLst>
              <a:ext uri="{FF2B5EF4-FFF2-40B4-BE49-F238E27FC236}">
                <a16:creationId xmlns:a16="http://schemas.microsoft.com/office/drawing/2014/main" id="{87130D14-8A1E-1A41-AD1D-128D6D278355}"/>
              </a:ext>
            </a:extLst>
          </p:cNvPr>
          <p:cNvPicPr>
            <a:picLocks noChangeAspect="1"/>
          </p:cNvPicPr>
          <p:nvPr/>
        </p:nvPicPr>
        <p:blipFill>
          <a:blip r:embed="rId6"/>
          <a:stretch>
            <a:fillRect/>
          </a:stretch>
        </p:blipFill>
        <p:spPr>
          <a:xfrm>
            <a:off x="4267200" y="3762632"/>
            <a:ext cx="3657600" cy="2195680"/>
          </a:xfrm>
          <a:prstGeom prst="rect">
            <a:avLst/>
          </a:prstGeom>
        </p:spPr>
      </p:pic>
      <p:sp>
        <p:nvSpPr>
          <p:cNvPr id="9" name="TextBox 8">
            <a:extLst>
              <a:ext uri="{FF2B5EF4-FFF2-40B4-BE49-F238E27FC236}">
                <a16:creationId xmlns:a16="http://schemas.microsoft.com/office/drawing/2014/main" id="{0F229E9F-5F2C-0A43-B60D-6386EE9CA769}"/>
              </a:ext>
            </a:extLst>
          </p:cNvPr>
          <p:cNvSpPr txBox="1"/>
          <p:nvPr/>
        </p:nvSpPr>
        <p:spPr>
          <a:xfrm>
            <a:off x="1514559" y="626142"/>
            <a:ext cx="2594919" cy="369332"/>
          </a:xfrm>
          <a:prstGeom prst="rect">
            <a:avLst/>
          </a:prstGeom>
          <a:noFill/>
        </p:spPr>
        <p:txBody>
          <a:bodyPr wrap="square" rtlCol="0">
            <a:spAutoFit/>
          </a:bodyPr>
          <a:lstStyle/>
          <a:p>
            <a:r>
              <a:rPr lang="en-US" dirty="0"/>
              <a:t>Resolution 0.3</a:t>
            </a:r>
          </a:p>
        </p:txBody>
      </p:sp>
      <p:sp>
        <p:nvSpPr>
          <p:cNvPr id="10" name="TextBox 9">
            <a:extLst>
              <a:ext uri="{FF2B5EF4-FFF2-40B4-BE49-F238E27FC236}">
                <a16:creationId xmlns:a16="http://schemas.microsoft.com/office/drawing/2014/main" id="{14BD1401-46E1-2141-AE38-8E6E505270B9}"/>
              </a:ext>
            </a:extLst>
          </p:cNvPr>
          <p:cNvSpPr txBox="1"/>
          <p:nvPr/>
        </p:nvSpPr>
        <p:spPr>
          <a:xfrm>
            <a:off x="5645324" y="3393300"/>
            <a:ext cx="2594919" cy="369332"/>
          </a:xfrm>
          <a:prstGeom prst="rect">
            <a:avLst/>
          </a:prstGeom>
          <a:noFill/>
        </p:spPr>
        <p:txBody>
          <a:bodyPr wrap="square" rtlCol="0">
            <a:spAutoFit/>
          </a:bodyPr>
          <a:lstStyle/>
          <a:p>
            <a:r>
              <a:rPr lang="en-US" dirty="0"/>
              <a:t>Resolution 1.2</a:t>
            </a:r>
          </a:p>
        </p:txBody>
      </p:sp>
      <p:sp>
        <p:nvSpPr>
          <p:cNvPr id="11" name="TextBox 10">
            <a:extLst>
              <a:ext uri="{FF2B5EF4-FFF2-40B4-BE49-F238E27FC236}">
                <a16:creationId xmlns:a16="http://schemas.microsoft.com/office/drawing/2014/main" id="{29D64C09-8657-7B46-A393-4FD96176DFB7}"/>
              </a:ext>
            </a:extLst>
          </p:cNvPr>
          <p:cNvSpPr txBox="1"/>
          <p:nvPr/>
        </p:nvSpPr>
        <p:spPr>
          <a:xfrm>
            <a:off x="9518821" y="626142"/>
            <a:ext cx="2594919" cy="369332"/>
          </a:xfrm>
          <a:prstGeom prst="rect">
            <a:avLst/>
          </a:prstGeom>
          <a:noFill/>
        </p:spPr>
        <p:txBody>
          <a:bodyPr wrap="square" rtlCol="0">
            <a:spAutoFit/>
          </a:bodyPr>
          <a:lstStyle/>
          <a:p>
            <a:r>
              <a:rPr lang="en-US" dirty="0"/>
              <a:t>Resolution 0.8</a:t>
            </a:r>
          </a:p>
        </p:txBody>
      </p:sp>
      <p:sp>
        <p:nvSpPr>
          <p:cNvPr id="12" name="TextBox 11">
            <a:extLst>
              <a:ext uri="{FF2B5EF4-FFF2-40B4-BE49-F238E27FC236}">
                <a16:creationId xmlns:a16="http://schemas.microsoft.com/office/drawing/2014/main" id="{94D8DE52-3C34-874C-BC6F-4D6B94DCEEF0}"/>
              </a:ext>
            </a:extLst>
          </p:cNvPr>
          <p:cNvSpPr txBox="1"/>
          <p:nvPr/>
        </p:nvSpPr>
        <p:spPr>
          <a:xfrm>
            <a:off x="5645324" y="626142"/>
            <a:ext cx="2594919" cy="369332"/>
          </a:xfrm>
          <a:prstGeom prst="rect">
            <a:avLst/>
          </a:prstGeom>
          <a:noFill/>
        </p:spPr>
        <p:txBody>
          <a:bodyPr wrap="square" rtlCol="0">
            <a:spAutoFit/>
          </a:bodyPr>
          <a:lstStyle/>
          <a:p>
            <a:r>
              <a:rPr lang="en-US" dirty="0"/>
              <a:t>Resolution 0.6</a:t>
            </a:r>
          </a:p>
        </p:txBody>
      </p:sp>
      <p:sp>
        <p:nvSpPr>
          <p:cNvPr id="13" name="TextBox 12">
            <a:extLst>
              <a:ext uri="{FF2B5EF4-FFF2-40B4-BE49-F238E27FC236}">
                <a16:creationId xmlns:a16="http://schemas.microsoft.com/office/drawing/2014/main" id="{06BB34D0-EEC3-244F-B316-A147809F0ABB}"/>
              </a:ext>
            </a:extLst>
          </p:cNvPr>
          <p:cNvSpPr txBox="1"/>
          <p:nvPr/>
        </p:nvSpPr>
        <p:spPr>
          <a:xfrm>
            <a:off x="1514559" y="3431927"/>
            <a:ext cx="2594919" cy="369332"/>
          </a:xfrm>
          <a:prstGeom prst="rect">
            <a:avLst/>
          </a:prstGeom>
          <a:noFill/>
        </p:spPr>
        <p:txBody>
          <a:bodyPr wrap="square" rtlCol="0">
            <a:spAutoFit/>
          </a:bodyPr>
          <a:lstStyle/>
          <a:p>
            <a:r>
              <a:rPr lang="en-US" dirty="0"/>
              <a:t>Resolution 1</a:t>
            </a:r>
          </a:p>
        </p:txBody>
      </p:sp>
    </p:spTree>
    <p:extLst>
      <p:ext uri="{BB962C8B-B14F-4D97-AF65-F5344CB8AC3E}">
        <p14:creationId xmlns:p14="http://schemas.microsoft.com/office/powerpoint/2010/main" val="1288831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7183E5-CBAD-F345-95CB-6C5429BB4309}"/>
              </a:ext>
            </a:extLst>
          </p:cNvPr>
          <p:cNvPicPr>
            <a:picLocks noChangeAspect="1"/>
          </p:cNvPicPr>
          <p:nvPr/>
        </p:nvPicPr>
        <p:blipFill>
          <a:blip r:embed="rId2"/>
          <a:stretch>
            <a:fillRect/>
          </a:stretch>
        </p:blipFill>
        <p:spPr>
          <a:xfrm>
            <a:off x="0" y="2590045"/>
            <a:ext cx="12192000" cy="1677909"/>
          </a:xfrm>
          <a:prstGeom prst="rect">
            <a:avLst/>
          </a:prstGeom>
        </p:spPr>
      </p:pic>
      <p:sp>
        <p:nvSpPr>
          <p:cNvPr id="8" name="TextBox 7">
            <a:extLst>
              <a:ext uri="{FF2B5EF4-FFF2-40B4-BE49-F238E27FC236}">
                <a16:creationId xmlns:a16="http://schemas.microsoft.com/office/drawing/2014/main" id="{88311F22-0F07-F04F-A856-8F416CC9E3F6}"/>
              </a:ext>
            </a:extLst>
          </p:cNvPr>
          <p:cNvSpPr txBox="1"/>
          <p:nvPr/>
        </p:nvSpPr>
        <p:spPr>
          <a:xfrm>
            <a:off x="2174647" y="1779373"/>
            <a:ext cx="7647863" cy="461665"/>
          </a:xfrm>
          <a:prstGeom prst="rect">
            <a:avLst/>
          </a:prstGeom>
          <a:noFill/>
        </p:spPr>
        <p:txBody>
          <a:bodyPr wrap="none" rtlCol="0">
            <a:spAutoFit/>
          </a:bodyPr>
          <a:lstStyle/>
          <a:p>
            <a:r>
              <a:rPr lang="en-US" sz="2400" dirty="0"/>
              <a:t>Cell population numbers annotated by </a:t>
            </a:r>
            <a:r>
              <a:rPr lang="en-US" sz="2400" dirty="0" err="1"/>
              <a:t>mouseRNAseq_main</a:t>
            </a:r>
            <a:endParaRPr lang="en-US" sz="2400" dirty="0"/>
          </a:p>
        </p:txBody>
      </p:sp>
    </p:spTree>
    <p:extLst>
      <p:ext uri="{BB962C8B-B14F-4D97-AF65-F5344CB8AC3E}">
        <p14:creationId xmlns:p14="http://schemas.microsoft.com/office/powerpoint/2010/main" val="1869485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A4D6-20E5-AD41-B622-52D22C345184}"/>
              </a:ext>
            </a:extLst>
          </p:cNvPr>
          <p:cNvSpPr>
            <a:spLocks noGrp="1"/>
          </p:cNvSpPr>
          <p:nvPr>
            <p:ph type="title"/>
          </p:nvPr>
        </p:nvSpPr>
        <p:spPr>
          <a:xfrm>
            <a:off x="838200" y="20569"/>
            <a:ext cx="10515600" cy="1325563"/>
          </a:xfrm>
        </p:spPr>
        <p:txBody>
          <a:bodyPr/>
          <a:lstStyle/>
          <a:p>
            <a:r>
              <a:rPr lang="en-US" dirty="0"/>
              <a:t>DE objectives</a:t>
            </a:r>
          </a:p>
        </p:txBody>
      </p:sp>
      <p:sp>
        <p:nvSpPr>
          <p:cNvPr id="3" name="Content Placeholder 2">
            <a:extLst>
              <a:ext uri="{FF2B5EF4-FFF2-40B4-BE49-F238E27FC236}">
                <a16:creationId xmlns:a16="http://schemas.microsoft.com/office/drawing/2014/main" id="{02B2EFF3-6228-2A4A-92C1-6391E4EBCBAF}"/>
              </a:ext>
            </a:extLst>
          </p:cNvPr>
          <p:cNvSpPr>
            <a:spLocks noGrp="1"/>
          </p:cNvSpPr>
          <p:nvPr>
            <p:ph idx="1"/>
          </p:nvPr>
        </p:nvSpPr>
        <p:spPr>
          <a:xfrm>
            <a:off x="696710" y="1346132"/>
            <a:ext cx="10515600" cy="1325564"/>
          </a:xfrm>
        </p:spPr>
        <p:txBody>
          <a:bodyPr>
            <a:normAutofit/>
          </a:bodyPr>
          <a:lstStyle/>
          <a:p>
            <a:r>
              <a:rPr lang="en-US" sz="2000" dirty="0"/>
              <a:t>Confirm which clusters are microglia, features=c("Cx3cr1", "Tmem119", "Aif1", "P2ry12","Cd68","Cd45"). </a:t>
            </a:r>
          </a:p>
          <a:p>
            <a:r>
              <a:rPr lang="en-US" sz="2000" dirty="0"/>
              <a:t>Confirm which clusters that mix with microglia aren’t microglia</a:t>
            </a:r>
          </a:p>
          <a:p>
            <a:endParaRPr lang="en-US" sz="2000" dirty="0"/>
          </a:p>
          <a:p>
            <a:endParaRPr lang="en-US" sz="2000" dirty="0"/>
          </a:p>
          <a:p>
            <a:pPr marL="0" indent="0">
              <a:buNone/>
            </a:pPr>
            <a:endParaRPr lang="en-US" sz="2000" dirty="0"/>
          </a:p>
          <a:p>
            <a:endParaRPr lang="en-US" sz="2000" dirty="0"/>
          </a:p>
        </p:txBody>
      </p:sp>
      <p:sp>
        <p:nvSpPr>
          <p:cNvPr id="5" name="TextBox 4">
            <a:extLst>
              <a:ext uri="{FF2B5EF4-FFF2-40B4-BE49-F238E27FC236}">
                <a16:creationId xmlns:a16="http://schemas.microsoft.com/office/drawing/2014/main" id="{2A25F99E-762F-0B4E-B684-12710E038787}"/>
              </a:ext>
            </a:extLst>
          </p:cNvPr>
          <p:cNvSpPr txBox="1"/>
          <p:nvPr/>
        </p:nvSpPr>
        <p:spPr>
          <a:xfrm>
            <a:off x="696710" y="2518275"/>
            <a:ext cx="11707325" cy="4308872"/>
          </a:xfrm>
          <a:prstGeom prst="rect">
            <a:avLst/>
          </a:prstGeom>
          <a:noFill/>
        </p:spPr>
        <p:txBody>
          <a:bodyPr wrap="square" rtlCol="0">
            <a:spAutoFit/>
          </a:bodyPr>
          <a:lstStyle/>
          <a:p>
            <a:r>
              <a:rPr lang="en-US" sz="2200" dirty="0"/>
              <a:t>DEG analysis questions:</a:t>
            </a:r>
            <a:endParaRPr lang="en-US" dirty="0"/>
          </a:p>
          <a:p>
            <a:r>
              <a:rPr lang="en-US" u="sng" dirty="0"/>
              <a:t>Within combined sample, microglia clusters: (to find markers for each cluster)</a:t>
            </a:r>
          </a:p>
          <a:p>
            <a:pPr marL="342900" indent="-342900">
              <a:buAutoNum type="arabicPeriod"/>
            </a:pPr>
            <a:r>
              <a:rPr lang="en-US" dirty="0"/>
              <a:t>Compare cluster 0 to other clusters; cluster 1 to other clusters; </a:t>
            </a:r>
          </a:p>
          <a:p>
            <a:endParaRPr lang="en-US" u="sng" dirty="0"/>
          </a:p>
          <a:p>
            <a:r>
              <a:rPr lang="en-US" u="sng" dirty="0"/>
              <a:t>Between sample, microglia clusters: (to find markers for the Arf1 sample)</a:t>
            </a:r>
          </a:p>
          <a:p>
            <a:r>
              <a:rPr lang="en-US" dirty="0"/>
              <a:t>-  Compare each knock-down sample to WT (treating WT as control)</a:t>
            </a:r>
          </a:p>
          <a:p>
            <a:pPr marL="342900" indent="-342900">
              <a:buAutoNum type="arabicPeriod"/>
            </a:pPr>
            <a:r>
              <a:rPr lang="en-US" dirty="0"/>
              <a:t>Arf1-WT(cluster0), Arf1_IFNg-WT(cluster0), </a:t>
            </a:r>
            <a:r>
              <a:rPr lang="en-US" dirty="0" err="1"/>
              <a:t>IFNg</a:t>
            </a:r>
            <a:r>
              <a:rPr lang="en-US" dirty="0"/>
              <a:t>-WT(cluster0);</a:t>
            </a:r>
          </a:p>
          <a:p>
            <a:pPr marL="342900" indent="-342900">
              <a:buFontTx/>
              <a:buAutoNum type="arabicPeriod"/>
            </a:pPr>
            <a:r>
              <a:rPr lang="en-US" dirty="0"/>
              <a:t>Arf1-WT(cluster1), Arf1_IFNg-WT(cluster1), </a:t>
            </a:r>
            <a:r>
              <a:rPr lang="en-US" dirty="0" err="1"/>
              <a:t>IFNg</a:t>
            </a:r>
            <a:r>
              <a:rPr lang="en-US" dirty="0"/>
              <a:t>-WT(cluster1);</a:t>
            </a:r>
          </a:p>
          <a:p>
            <a:pPr marL="342900" indent="-342900">
              <a:buFontTx/>
              <a:buAutoNum type="arabicPeriod"/>
            </a:pPr>
            <a:r>
              <a:rPr lang="en-US" dirty="0"/>
              <a:t>Arf1-WT(cluster0, 1, 2, 3, 4, 6, 8), Arf1_IFNg-WT(cluster0, 1, 2, 3, 4, 6, 8), </a:t>
            </a:r>
            <a:r>
              <a:rPr lang="en-US" dirty="0" err="1"/>
              <a:t>IFNg</a:t>
            </a:r>
            <a:r>
              <a:rPr lang="en-US" dirty="0"/>
              <a:t>-WT(cluster0, 1, 2, 3, 4, 6, 8);</a:t>
            </a:r>
          </a:p>
          <a:p>
            <a:pPr marL="342900" indent="-342900">
              <a:buFontTx/>
              <a:buAutoNum type="arabicPeriod"/>
            </a:pPr>
            <a:r>
              <a:rPr lang="en-US" dirty="0"/>
              <a:t>Arf1-WT(“Microglia”), Arf1_IFNg-WT(“Microglia”), </a:t>
            </a:r>
            <a:r>
              <a:rPr lang="en-US" dirty="0" err="1"/>
              <a:t>IFNg</a:t>
            </a:r>
            <a:r>
              <a:rPr lang="en-US" dirty="0"/>
              <a:t>-WT (“Microglia”)</a:t>
            </a:r>
          </a:p>
          <a:p>
            <a:endParaRPr lang="en-US" dirty="0"/>
          </a:p>
          <a:p>
            <a:r>
              <a:rPr lang="en-US" dirty="0"/>
              <a:t>-   Compare Arf1 sample to each other sample? (treating Arf1 as control)</a:t>
            </a:r>
          </a:p>
          <a:p>
            <a:r>
              <a:rPr lang="en-US" dirty="0"/>
              <a:t>1.  Arf1-WT(cluster0), Arf1-Arf1_IFNg (cluster0), Arf1-IFNg(cluster0);</a:t>
            </a:r>
          </a:p>
          <a:p>
            <a:endParaRPr lang="en-US" dirty="0"/>
          </a:p>
          <a:p>
            <a:pPr marL="342900" indent="-342900">
              <a:buAutoNum type="arabicPeriod"/>
            </a:pPr>
            <a:endParaRPr lang="en-US" dirty="0"/>
          </a:p>
        </p:txBody>
      </p:sp>
    </p:spTree>
    <p:extLst>
      <p:ext uri="{BB962C8B-B14F-4D97-AF65-F5344CB8AC3E}">
        <p14:creationId xmlns:p14="http://schemas.microsoft.com/office/powerpoint/2010/main" val="1464187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AC092-9766-E94C-9C6A-73101C35323D}"/>
              </a:ext>
            </a:extLst>
          </p:cNvPr>
          <p:cNvPicPr>
            <a:picLocks noChangeAspect="1"/>
          </p:cNvPicPr>
          <p:nvPr/>
        </p:nvPicPr>
        <p:blipFill>
          <a:blip r:embed="rId2"/>
          <a:stretch>
            <a:fillRect/>
          </a:stretch>
        </p:blipFill>
        <p:spPr>
          <a:xfrm>
            <a:off x="2289623" y="2248832"/>
            <a:ext cx="8090588" cy="2777366"/>
          </a:xfrm>
          <a:prstGeom prst="rect">
            <a:avLst/>
          </a:prstGeom>
        </p:spPr>
      </p:pic>
      <p:sp>
        <p:nvSpPr>
          <p:cNvPr id="4" name="TextBox 3">
            <a:extLst>
              <a:ext uri="{FF2B5EF4-FFF2-40B4-BE49-F238E27FC236}">
                <a16:creationId xmlns:a16="http://schemas.microsoft.com/office/drawing/2014/main" id="{A10A0476-322A-A14D-83E5-D8209837AC06}"/>
              </a:ext>
            </a:extLst>
          </p:cNvPr>
          <p:cNvSpPr txBox="1"/>
          <p:nvPr/>
        </p:nvSpPr>
        <p:spPr>
          <a:xfrm>
            <a:off x="2425013" y="828951"/>
            <a:ext cx="8090587" cy="1200329"/>
          </a:xfrm>
          <a:prstGeom prst="rect">
            <a:avLst/>
          </a:prstGeom>
          <a:noFill/>
        </p:spPr>
        <p:txBody>
          <a:bodyPr wrap="square" rtlCol="0">
            <a:spAutoFit/>
          </a:bodyPr>
          <a:lstStyle/>
          <a:p>
            <a:r>
              <a:rPr lang="en-US" sz="2400" dirty="0"/>
              <a:t>Compare all the microglia clusters (annotated by </a:t>
            </a:r>
            <a:r>
              <a:rPr lang="en-US" sz="2400" dirty="0" err="1"/>
              <a:t>mouseRNAseq_main</a:t>
            </a:r>
            <a:r>
              <a:rPr lang="en-US" sz="2400" dirty="0"/>
              <a:t>) to other clusters and test for differential expression of the microglia marker genes.</a:t>
            </a:r>
          </a:p>
        </p:txBody>
      </p:sp>
    </p:spTree>
    <p:extLst>
      <p:ext uri="{BB962C8B-B14F-4D97-AF65-F5344CB8AC3E}">
        <p14:creationId xmlns:p14="http://schemas.microsoft.com/office/powerpoint/2010/main" val="2030305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244894-36F2-1F4B-BA14-75589527E4B3}"/>
              </a:ext>
            </a:extLst>
          </p:cNvPr>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1089484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31A2C4-26DA-8D40-8533-AEAB148BA676}"/>
              </a:ext>
            </a:extLst>
          </p:cNvPr>
          <p:cNvPicPr>
            <a:picLocks noChangeAspect="1"/>
          </p:cNvPicPr>
          <p:nvPr/>
        </p:nvPicPr>
        <p:blipFill>
          <a:blip r:embed="rId2"/>
          <a:stretch>
            <a:fillRect/>
          </a:stretch>
        </p:blipFill>
        <p:spPr>
          <a:xfrm>
            <a:off x="115824" y="0"/>
            <a:ext cx="11960352" cy="6858000"/>
          </a:xfrm>
          <a:prstGeom prst="rect">
            <a:avLst/>
          </a:prstGeom>
        </p:spPr>
      </p:pic>
    </p:spTree>
    <p:extLst>
      <p:ext uri="{BB962C8B-B14F-4D97-AF65-F5344CB8AC3E}">
        <p14:creationId xmlns:p14="http://schemas.microsoft.com/office/powerpoint/2010/main" val="145014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FCFF70-E53B-7F4C-B83D-F0342732C3A6}"/>
              </a:ext>
            </a:extLst>
          </p:cNvPr>
          <p:cNvPicPr>
            <a:picLocks noChangeAspect="1"/>
          </p:cNvPicPr>
          <p:nvPr/>
        </p:nvPicPr>
        <p:blipFill>
          <a:blip r:embed="rId2"/>
          <a:stretch>
            <a:fillRect/>
          </a:stretch>
        </p:blipFill>
        <p:spPr>
          <a:xfrm>
            <a:off x="901802" y="0"/>
            <a:ext cx="10388395" cy="6858000"/>
          </a:xfrm>
          <a:prstGeom prst="rect">
            <a:avLst/>
          </a:prstGeom>
        </p:spPr>
      </p:pic>
    </p:spTree>
    <p:extLst>
      <p:ext uri="{BB962C8B-B14F-4D97-AF65-F5344CB8AC3E}">
        <p14:creationId xmlns:p14="http://schemas.microsoft.com/office/powerpoint/2010/main" val="1243583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75C11F-587D-AA42-8EB7-9BCB46BC1C37}"/>
              </a:ext>
            </a:extLst>
          </p:cNvPr>
          <p:cNvPicPr>
            <a:picLocks noChangeAspect="1"/>
          </p:cNvPicPr>
          <p:nvPr/>
        </p:nvPicPr>
        <p:blipFill>
          <a:blip r:embed="rId2"/>
          <a:stretch>
            <a:fillRect/>
          </a:stretch>
        </p:blipFill>
        <p:spPr>
          <a:xfrm>
            <a:off x="892261" y="0"/>
            <a:ext cx="10407478" cy="6858000"/>
          </a:xfrm>
          <a:prstGeom prst="rect">
            <a:avLst/>
          </a:prstGeom>
        </p:spPr>
      </p:pic>
    </p:spTree>
    <p:extLst>
      <p:ext uri="{BB962C8B-B14F-4D97-AF65-F5344CB8AC3E}">
        <p14:creationId xmlns:p14="http://schemas.microsoft.com/office/powerpoint/2010/main" val="1114614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1CB334-ADCE-5D47-BA59-49428939EE17}"/>
              </a:ext>
            </a:extLst>
          </p:cNvPr>
          <p:cNvPicPr>
            <a:picLocks noChangeAspect="1"/>
          </p:cNvPicPr>
          <p:nvPr/>
        </p:nvPicPr>
        <p:blipFill>
          <a:blip r:embed="rId2"/>
          <a:stretch>
            <a:fillRect/>
          </a:stretch>
        </p:blipFill>
        <p:spPr>
          <a:xfrm>
            <a:off x="0" y="518504"/>
            <a:ext cx="12192000" cy="5820992"/>
          </a:xfrm>
          <a:prstGeom prst="rect">
            <a:avLst/>
          </a:prstGeom>
        </p:spPr>
      </p:pic>
    </p:spTree>
    <p:extLst>
      <p:ext uri="{BB962C8B-B14F-4D97-AF65-F5344CB8AC3E}">
        <p14:creationId xmlns:p14="http://schemas.microsoft.com/office/powerpoint/2010/main" val="3506393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22050E-25D8-AC44-800E-964D36CF05C6}"/>
              </a:ext>
            </a:extLst>
          </p:cNvPr>
          <p:cNvPicPr>
            <a:picLocks noChangeAspect="1"/>
          </p:cNvPicPr>
          <p:nvPr/>
        </p:nvPicPr>
        <p:blipFill>
          <a:blip r:embed="rId2"/>
          <a:stretch>
            <a:fillRect/>
          </a:stretch>
        </p:blipFill>
        <p:spPr>
          <a:xfrm>
            <a:off x="4186502" y="563573"/>
            <a:ext cx="3942082" cy="2946708"/>
          </a:xfrm>
          <a:prstGeom prst="rect">
            <a:avLst/>
          </a:prstGeom>
        </p:spPr>
      </p:pic>
      <p:pic>
        <p:nvPicPr>
          <p:cNvPr id="5" name="Picture 4">
            <a:extLst>
              <a:ext uri="{FF2B5EF4-FFF2-40B4-BE49-F238E27FC236}">
                <a16:creationId xmlns:a16="http://schemas.microsoft.com/office/drawing/2014/main" id="{13BBC77A-F2D4-4D48-B640-774B2CFA59E3}"/>
              </a:ext>
            </a:extLst>
          </p:cNvPr>
          <p:cNvPicPr>
            <a:picLocks noChangeAspect="1"/>
          </p:cNvPicPr>
          <p:nvPr/>
        </p:nvPicPr>
        <p:blipFill>
          <a:blip r:embed="rId3"/>
          <a:stretch>
            <a:fillRect/>
          </a:stretch>
        </p:blipFill>
        <p:spPr>
          <a:xfrm>
            <a:off x="165520" y="770622"/>
            <a:ext cx="3689775" cy="2739658"/>
          </a:xfrm>
          <a:prstGeom prst="rect">
            <a:avLst/>
          </a:prstGeom>
        </p:spPr>
      </p:pic>
      <p:sp>
        <p:nvSpPr>
          <p:cNvPr id="7" name="TextBox 6">
            <a:extLst>
              <a:ext uri="{FF2B5EF4-FFF2-40B4-BE49-F238E27FC236}">
                <a16:creationId xmlns:a16="http://schemas.microsoft.com/office/drawing/2014/main" id="{F3B7175D-935D-5E4A-ADA9-C95EC2BEB65E}"/>
              </a:ext>
            </a:extLst>
          </p:cNvPr>
          <p:cNvSpPr txBox="1"/>
          <p:nvPr/>
        </p:nvSpPr>
        <p:spPr>
          <a:xfrm>
            <a:off x="5286024" y="131658"/>
            <a:ext cx="2582562" cy="369332"/>
          </a:xfrm>
          <a:prstGeom prst="rect">
            <a:avLst/>
          </a:prstGeom>
          <a:noFill/>
        </p:spPr>
        <p:txBody>
          <a:bodyPr wrap="square" rtlCol="0">
            <a:spAutoFit/>
          </a:bodyPr>
          <a:lstStyle/>
          <a:p>
            <a:r>
              <a:rPr lang="en-US" dirty="0"/>
              <a:t>Batch-corrected</a:t>
            </a:r>
          </a:p>
        </p:txBody>
      </p:sp>
      <p:sp>
        <p:nvSpPr>
          <p:cNvPr id="8" name="TextBox 7">
            <a:extLst>
              <a:ext uri="{FF2B5EF4-FFF2-40B4-BE49-F238E27FC236}">
                <a16:creationId xmlns:a16="http://schemas.microsoft.com/office/drawing/2014/main" id="{710D140A-3D0F-7C42-B5D9-B8AFE488CE93}"/>
              </a:ext>
            </a:extLst>
          </p:cNvPr>
          <p:cNvSpPr txBox="1"/>
          <p:nvPr/>
        </p:nvSpPr>
        <p:spPr>
          <a:xfrm>
            <a:off x="852633" y="131658"/>
            <a:ext cx="2582562" cy="369332"/>
          </a:xfrm>
          <a:prstGeom prst="rect">
            <a:avLst/>
          </a:prstGeom>
          <a:noFill/>
        </p:spPr>
        <p:txBody>
          <a:bodyPr wrap="square" rtlCol="0">
            <a:spAutoFit/>
          </a:bodyPr>
          <a:lstStyle/>
          <a:p>
            <a:r>
              <a:rPr lang="en-US" dirty="0"/>
              <a:t>Before batch correction</a:t>
            </a:r>
          </a:p>
        </p:txBody>
      </p:sp>
      <p:pic>
        <p:nvPicPr>
          <p:cNvPr id="3" name="Picture 2">
            <a:extLst>
              <a:ext uri="{FF2B5EF4-FFF2-40B4-BE49-F238E27FC236}">
                <a16:creationId xmlns:a16="http://schemas.microsoft.com/office/drawing/2014/main" id="{B67D9F39-E78B-9A4C-B184-61B46345BA0A}"/>
              </a:ext>
            </a:extLst>
          </p:cNvPr>
          <p:cNvPicPr>
            <a:picLocks noChangeAspect="1"/>
          </p:cNvPicPr>
          <p:nvPr/>
        </p:nvPicPr>
        <p:blipFill>
          <a:blip r:embed="rId4"/>
          <a:stretch>
            <a:fillRect/>
          </a:stretch>
        </p:blipFill>
        <p:spPr>
          <a:xfrm>
            <a:off x="4186502" y="3572864"/>
            <a:ext cx="4309533" cy="3147456"/>
          </a:xfrm>
          <a:prstGeom prst="rect">
            <a:avLst/>
          </a:prstGeom>
        </p:spPr>
      </p:pic>
      <p:pic>
        <p:nvPicPr>
          <p:cNvPr id="4" name="Picture 3">
            <a:extLst>
              <a:ext uri="{FF2B5EF4-FFF2-40B4-BE49-F238E27FC236}">
                <a16:creationId xmlns:a16="http://schemas.microsoft.com/office/drawing/2014/main" id="{11E5FFB1-82D4-7D40-A11F-BE1F26231725}"/>
              </a:ext>
            </a:extLst>
          </p:cNvPr>
          <p:cNvPicPr>
            <a:picLocks noChangeAspect="1"/>
          </p:cNvPicPr>
          <p:nvPr/>
        </p:nvPicPr>
        <p:blipFill>
          <a:blip r:embed="rId5"/>
          <a:stretch>
            <a:fillRect/>
          </a:stretch>
        </p:blipFill>
        <p:spPr>
          <a:xfrm>
            <a:off x="205630" y="3715195"/>
            <a:ext cx="4105752" cy="3005125"/>
          </a:xfrm>
          <a:prstGeom prst="rect">
            <a:avLst/>
          </a:prstGeom>
        </p:spPr>
      </p:pic>
      <p:sp>
        <p:nvSpPr>
          <p:cNvPr id="10" name="TextBox 9">
            <a:extLst>
              <a:ext uri="{FF2B5EF4-FFF2-40B4-BE49-F238E27FC236}">
                <a16:creationId xmlns:a16="http://schemas.microsoft.com/office/drawing/2014/main" id="{F43BA3BB-789C-294F-B329-6DEE984E83FE}"/>
              </a:ext>
            </a:extLst>
          </p:cNvPr>
          <p:cNvSpPr txBox="1"/>
          <p:nvPr/>
        </p:nvSpPr>
        <p:spPr>
          <a:xfrm>
            <a:off x="9166198" y="512610"/>
            <a:ext cx="1947753" cy="369332"/>
          </a:xfrm>
          <a:prstGeom prst="rect">
            <a:avLst/>
          </a:prstGeom>
          <a:noFill/>
          <a:ln>
            <a:solidFill>
              <a:schemeClr val="accent1"/>
            </a:solidFill>
          </a:ln>
        </p:spPr>
        <p:txBody>
          <a:bodyPr wrap="square" rtlCol="0">
            <a:spAutoFit/>
          </a:bodyPr>
          <a:lstStyle/>
          <a:p>
            <a:r>
              <a:rPr lang="en-US" dirty="0"/>
              <a:t>Color by sample</a:t>
            </a:r>
          </a:p>
        </p:txBody>
      </p:sp>
      <p:sp>
        <p:nvSpPr>
          <p:cNvPr id="11" name="TextBox 10">
            <a:extLst>
              <a:ext uri="{FF2B5EF4-FFF2-40B4-BE49-F238E27FC236}">
                <a16:creationId xmlns:a16="http://schemas.microsoft.com/office/drawing/2014/main" id="{1C0A1E20-4AAB-B94C-8375-8DDCC900ECAB}"/>
              </a:ext>
            </a:extLst>
          </p:cNvPr>
          <p:cNvSpPr txBox="1"/>
          <p:nvPr/>
        </p:nvSpPr>
        <p:spPr>
          <a:xfrm>
            <a:off x="9166198" y="3852400"/>
            <a:ext cx="2144604" cy="369332"/>
          </a:xfrm>
          <a:prstGeom prst="rect">
            <a:avLst/>
          </a:prstGeom>
          <a:noFill/>
          <a:ln>
            <a:solidFill>
              <a:schemeClr val="accent1"/>
            </a:solidFill>
          </a:ln>
        </p:spPr>
        <p:txBody>
          <a:bodyPr wrap="square" rtlCol="0">
            <a:spAutoFit/>
          </a:bodyPr>
          <a:lstStyle/>
          <a:p>
            <a:r>
              <a:rPr lang="en-US" dirty="0"/>
              <a:t>Color by cell cycle</a:t>
            </a:r>
          </a:p>
        </p:txBody>
      </p:sp>
      <p:sp>
        <p:nvSpPr>
          <p:cNvPr id="12" name="TextBox 11">
            <a:extLst>
              <a:ext uri="{FF2B5EF4-FFF2-40B4-BE49-F238E27FC236}">
                <a16:creationId xmlns:a16="http://schemas.microsoft.com/office/drawing/2014/main" id="{BEA2D499-4487-AB48-9F4A-24AFB7701903}"/>
              </a:ext>
            </a:extLst>
          </p:cNvPr>
          <p:cNvSpPr txBox="1"/>
          <p:nvPr/>
        </p:nvSpPr>
        <p:spPr>
          <a:xfrm>
            <a:off x="8341360" y="881942"/>
            <a:ext cx="3850640" cy="1754326"/>
          </a:xfrm>
          <a:prstGeom prst="rect">
            <a:avLst/>
          </a:prstGeom>
          <a:noFill/>
        </p:spPr>
        <p:txBody>
          <a:bodyPr wrap="square" rtlCol="0">
            <a:spAutoFit/>
          </a:bodyPr>
          <a:lstStyle/>
          <a:p>
            <a:r>
              <a:rPr lang="en-US" dirty="0"/>
              <a:t>Plotting all samples overlaid, colored by sample. Check to see if clustering behavior is tied to sample.</a:t>
            </a:r>
          </a:p>
          <a:p>
            <a:r>
              <a:rPr lang="en-US" dirty="0"/>
              <a:t>It looks like the four samples aren’t separated before or after, which is expected. </a:t>
            </a:r>
          </a:p>
        </p:txBody>
      </p:sp>
      <p:sp>
        <p:nvSpPr>
          <p:cNvPr id="13" name="TextBox 12">
            <a:extLst>
              <a:ext uri="{FF2B5EF4-FFF2-40B4-BE49-F238E27FC236}">
                <a16:creationId xmlns:a16="http://schemas.microsoft.com/office/drawing/2014/main" id="{2F7E45F3-0B54-2E4F-B8EE-BF8A39CF4352}"/>
              </a:ext>
            </a:extLst>
          </p:cNvPr>
          <p:cNvSpPr txBox="1"/>
          <p:nvPr/>
        </p:nvSpPr>
        <p:spPr>
          <a:xfrm>
            <a:off x="8469840" y="4221732"/>
            <a:ext cx="3593680" cy="1754326"/>
          </a:xfrm>
          <a:prstGeom prst="rect">
            <a:avLst/>
          </a:prstGeom>
          <a:noFill/>
        </p:spPr>
        <p:txBody>
          <a:bodyPr wrap="square" rtlCol="0">
            <a:spAutoFit/>
          </a:bodyPr>
          <a:lstStyle/>
          <a:p>
            <a:r>
              <a:rPr lang="en-US" dirty="0"/>
              <a:t>Plotting all samples overlaid, colored by phase. Check to see if clustering behavior is tied to cell cycle.</a:t>
            </a:r>
          </a:p>
          <a:p>
            <a:r>
              <a:rPr lang="en-US" dirty="0"/>
              <a:t>It looks like the microglial cluster(main cluster) isn’t tied to cell cycle, good. </a:t>
            </a:r>
          </a:p>
        </p:txBody>
      </p:sp>
    </p:spTree>
    <p:extLst>
      <p:ext uri="{BB962C8B-B14F-4D97-AF65-F5344CB8AC3E}">
        <p14:creationId xmlns:p14="http://schemas.microsoft.com/office/powerpoint/2010/main" val="3751954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C19857-D191-0341-9983-3DD89497E9E3}"/>
              </a:ext>
            </a:extLst>
          </p:cNvPr>
          <p:cNvPicPr>
            <a:picLocks noChangeAspect="1"/>
          </p:cNvPicPr>
          <p:nvPr/>
        </p:nvPicPr>
        <p:blipFill>
          <a:blip r:embed="rId2"/>
          <a:stretch>
            <a:fillRect/>
          </a:stretch>
        </p:blipFill>
        <p:spPr>
          <a:xfrm>
            <a:off x="2686878" y="0"/>
            <a:ext cx="6818243" cy="6858000"/>
          </a:xfrm>
          <a:prstGeom prst="rect">
            <a:avLst/>
          </a:prstGeom>
        </p:spPr>
      </p:pic>
    </p:spTree>
    <p:extLst>
      <p:ext uri="{BB962C8B-B14F-4D97-AF65-F5344CB8AC3E}">
        <p14:creationId xmlns:p14="http://schemas.microsoft.com/office/powerpoint/2010/main" val="3418703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0AC468-65F7-B648-A619-252075539D80}"/>
              </a:ext>
            </a:extLst>
          </p:cNvPr>
          <p:cNvPicPr>
            <a:picLocks noChangeAspect="1"/>
          </p:cNvPicPr>
          <p:nvPr/>
        </p:nvPicPr>
        <p:blipFill>
          <a:blip r:embed="rId2"/>
          <a:stretch>
            <a:fillRect/>
          </a:stretch>
        </p:blipFill>
        <p:spPr>
          <a:xfrm>
            <a:off x="370703" y="1813283"/>
            <a:ext cx="5387546" cy="3560270"/>
          </a:xfrm>
          <a:prstGeom prst="rect">
            <a:avLst/>
          </a:prstGeom>
        </p:spPr>
      </p:pic>
      <p:sp>
        <p:nvSpPr>
          <p:cNvPr id="5" name="TextBox 4">
            <a:extLst>
              <a:ext uri="{FF2B5EF4-FFF2-40B4-BE49-F238E27FC236}">
                <a16:creationId xmlns:a16="http://schemas.microsoft.com/office/drawing/2014/main" id="{B67E6AB2-FB66-8F4F-8B56-8317BD22060C}"/>
              </a:ext>
            </a:extLst>
          </p:cNvPr>
          <p:cNvSpPr txBox="1"/>
          <p:nvPr/>
        </p:nvSpPr>
        <p:spPr>
          <a:xfrm>
            <a:off x="1285102" y="877329"/>
            <a:ext cx="8810368" cy="369332"/>
          </a:xfrm>
          <a:prstGeom prst="rect">
            <a:avLst/>
          </a:prstGeom>
          <a:noFill/>
        </p:spPr>
        <p:txBody>
          <a:bodyPr wrap="square" rtlCol="0">
            <a:spAutoFit/>
          </a:bodyPr>
          <a:lstStyle/>
          <a:p>
            <a:r>
              <a:rPr lang="en-US" dirty="0" err="1"/>
              <a:t>mouseRNAseq_main</a:t>
            </a:r>
            <a:r>
              <a:rPr lang="en-US" dirty="0"/>
              <a:t> microglia differential expression – DEGs common to all three contrasts</a:t>
            </a:r>
          </a:p>
        </p:txBody>
      </p:sp>
      <p:pic>
        <p:nvPicPr>
          <p:cNvPr id="6" name="Picture 5">
            <a:extLst>
              <a:ext uri="{FF2B5EF4-FFF2-40B4-BE49-F238E27FC236}">
                <a16:creationId xmlns:a16="http://schemas.microsoft.com/office/drawing/2014/main" id="{94A9FB2B-1879-334D-B3BB-59824AA8F029}"/>
              </a:ext>
            </a:extLst>
          </p:cNvPr>
          <p:cNvPicPr>
            <a:picLocks noChangeAspect="1"/>
          </p:cNvPicPr>
          <p:nvPr/>
        </p:nvPicPr>
        <p:blipFill>
          <a:blip r:embed="rId3"/>
          <a:stretch>
            <a:fillRect/>
          </a:stretch>
        </p:blipFill>
        <p:spPr>
          <a:xfrm>
            <a:off x="6186616" y="1813283"/>
            <a:ext cx="5296930" cy="3500388"/>
          </a:xfrm>
          <a:prstGeom prst="rect">
            <a:avLst/>
          </a:prstGeom>
        </p:spPr>
      </p:pic>
    </p:spTree>
    <p:extLst>
      <p:ext uri="{BB962C8B-B14F-4D97-AF65-F5344CB8AC3E}">
        <p14:creationId xmlns:p14="http://schemas.microsoft.com/office/powerpoint/2010/main" val="3487582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2C92DE3-F7A0-B349-8426-A320BB97954D}"/>
              </a:ext>
            </a:extLst>
          </p:cNvPr>
          <p:cNvGraphicFramePr>
            <a:graphicFrameLocks noGrp="1"/>
          </p:cNvGraphicFramePr>
          <p:nvPr>
            <p:extLst>
              <p:ext uri="{D42A27DB-BD31-4B8C-83A1-F6EECF244321}">
                <p14:modId xmlns:p14="http://schemas.microsoft.com/office/powerpoint/2010/main" val="92543843"/>
              </p:ext>
            </p:extLst>
          </p:nvPr>
        </p:nvGraphicFramePr>
        <p:xfrm>
          <a:off x="366584" y="523409"/>
          <a:ext cx="4806779" cy="6231312"/>
        </p:xfrm>
        <a:graphic>
          <a:graphicData uri="http://schemas.openxmlformats.org/drawingml/2006/table">
            <a:tbl>
              <a:tblPr/>
              <a:tblGrid>
                <a:gridCol w="979873">
                  <a:extLst>
                    <a:ext uri="{9D8B030D-6E8A-4147-A177-3AD203B41FA5}">
                      <a16:colId xmlns:a16="http://schemas.microsoft.com/office/drawing/2014/main" val="2260464573"/>
                    </a:ext>
                  </a:extLst>
                </a:gridCol>
                <a:gridCol w="1194464">
                  <a:extLst>
                    <a:ext uri="{9D8B030D-6E8A-4147-A177-3AD203B41FA5}">
                      <a16:colId xmlns:a16="http://schemas.microsoft.com/office/drawing/2014/main" val="1302516024"/>
                    </a:ext>
                  </a:extLst>
                </a:gridCol>
                <a:gridCol w="1355866">
                  <a:extLst>
                    <a:ext uri="{9D8B030D-6E8A-4147-A177-3AD203B41FA5}">
                      <a16:colId xmlns:a16="http://schemas.microsoft.com/office/drawing/2014/main" val="3849627802"/>
                    </a:ext>
                  </a:extLst>
                </a:gridCol>
                <a:gridCol w="1276576">
                  <a:extLst>
                    <a:ext uri="{9D8B030D-6E8A-4147-A177-3AD203B41FA5}">
                      <a16:colId xmlns:a16="http://schemas.microsoft.com/office/drawing/2014/main" val="1624257848"/>
                    </a:ext>
                  </a:extLst>
                </a:gridCol>
              </a:tblGrid>
              <a:tr h="230170">
                <a:tc>
                  <a:txBody>
                    <a:bodyPr/>
                    <a:lstStyle/>
                    <a:p>
                      <a:pPr algn="ctr"/>
                      <a:endParaRPr lang="en-US" sz="1300" b="1">
                        <a:solidFill>
                          <a:srgbClr val="000000"/>
                        </a:solidFill>
                        <a:effectLst/>
                      </a:endParaRPr>
                    </a:p>
                  </a:txBody>
                  <a:tcPr marL="15830" marR="15830" marT="15197" marB="15197" anchor="ctr">
                    <a:lnL>
                      <a:noFill/>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algn="ctr"/>
                      <a:r>
                        <a:rPr lang="en-US" sz="1300" b="1" dirty="0">
                          <a:solidFill>
                            <a:srgbClr val="000000"/>
                          </a:solidFill>
                          <a:effectLst/>
                        </a:rPr>
                        <a:t>Arf1 - Arf1.IFNg</a:t>
                      </a:r>
                    </a:p>
                  </a:txBody>
                  <a:tcPr marL="15830" marR="15830" marT="15197" marB="15197"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algn="ctr"/>
                      <a:r>
                        <a:rPr lang="en-US" sz="1300" b="1" dirty="0">
                          <a:solidFill>
                            <a:srgbClr val="000000"/>
                          </a:solidFill>
                          <a:effectLst/>
                        </a:rPr>
                        <a:t>Arf1 - </a:t>
                      </a:r>
                      <a:r>
                        <a:rPr lang="en-US" sz="1300" b="1" dirty="0" err="1">
                          <a:solidFill>
                            <a:srgbClr val="000000"/>
                          </a:solidFill>
                          <a:effectLst/>
                        </a:rPr>
                        <a:t>IFNg</a:t>
                      </a:r>
                      <a:endParaRPr lang="en-US" sz="1300" b="1" dirty="0">
                        <a:solidFill>
                          <a:srgbClr val="000000"/>
                        </a:solidFill>
                        <a:effectLst/>
                      </a:endParaRPr>
                    </a:p>
                  </a:txBody>
                  <a:tcPr marL="15830" marR="15830" marT="15197" marB="15197"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algn="ctr"/>
                      <a:r>
                        <a:rPr lang="en-US" sz="1300" b="1" dirty="0">
                          <a:solidFill>
                            <a:srgbClr val="000000"/>
                          </a:solidFill>
                          <a:effectLst/>
                        </a:rPr>
                        <a:t>Arf1 - WT</a:t>
                      </a:r>
                    </a:p>
                  </a:txBody>
                  <a:tcPr marL="15830" marR="15830" marT="15197" marB="15197"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16129449"/>
                  </a:ext>
                </a:extLst>
              </a:tr>
              <a:tr h="225067">
                <a:tc>
                  <a:txBody>
                    <a:bodyPr/>
                    <a:lstStyle/>
                    <a:p>
                      <a:pPr algn="ctr"/>
                      <a:r>
                        <a:rPr lang="en-US" sz="1300" b="1">
                          <a:solidFill>
                            <a:srgbClr val="000000"/>
                          </a:solidFill>
                          <a:effectLst/>
                        </a:rPr>
                        <a:t>Gh</a:t>
                      </a:r>
                    </a:p>
                  </a:txBody>
                  <a:tcPr marL="15830" marR="15830" marT="12664" marB="12664" anchor="ctr">
                    <a:lnL>
                      <a:noFill/>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2.2601131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2.2580543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2.2539953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222390968"/>
                  </a:ext>
                </a:extLst>
              </a:tr>
              <a:tr h="225067">
                <a:tc>
                  <a:txBody>
                    <a:bodyPr/>
                    <a:lstStyle/>
                    <a:p>
                      <a:pPr algn="ctr"/>
                      <a:r>
                        <a:rPr lang="en-US" sz="1300" b="1" dirty="0" err="1">
                          <a:solidFill>
                            <a:srgbClr val="000000"/>
                          </a:solidFill>
                          <a:effectLst/>
                        </a:rPr>
                        <a:t>Prl</a:t>
                      </a:r>
                      <a:endParaRPr lang="en-US" sz="1300" b="1" dirty="0">
                        <a:solidFill>
                          <a:srgbClr val="000000"/>
                        </a:solidFill>
                        <a:effectLst/>
                      </a:endParaRP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1.3881627</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1.3878029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1.3561963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708067453"/>
                  </a:ext>
                </a:extLst>
              </a:tr>
              <a:tr h="225067">
                <a:tc>
                  <a:txBody>
                    <a:bodyPr/>
                    <a:lstStyle/>
                    <a:p>
                      <a:pPr algn="ctr"/>
                      <a:r>
                        <a:rPr lang="en-US" sz="1300" b="1" dirty="0" err="1">
                          <a:solidFill>
                            <a:srgbClr val="000000"/>
                          </a:solidFill>
                          <a:effectLst/>
                        </a:rPr>
                        <a:t>Ttr</a:t>
                      </a:r>
                      <a:endParaRPr lang="en-US" sz="1300" b="1" dirty="0">
                        <a:solidFill>
                          <a:srgbClr val="000000"/>
                        </a:solidFill>
                        <a:effectLst/>
                      </a:endParaRP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0.7251019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dirty="0">
                          <a:effectLst/>
                        </a:rPr>
                        <a:t>0.6756903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0.9272252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888796076"/>
                  </a:ext>
                </a:extLst>
              </a:tr>
              <a:tr h="269215">
                <a:tc>
                  <a:txBody>
                    <a:bodyPr/>
                    <a:lstStyle/>
                    <a:p>
                      <a:pPr algn="ctr"/>
                      <a:r>
                        <a:rPr lang="en-US" sz="1300" b="1">
                          <a:solidFill>
                            <a:srgbClr val="000000"/>
                          </a:solidFill>
                          <a:effectLst/>
                        </a:rPr>
                        <a:t>Apod</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0.6499153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0.5500515</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0.5531819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875738133"/>
                  </a:ext>
                </a:extLst>
              </a:tr>
              <a:tr h="269215">
                <a:tc>
                  <a:txBody>
                    <a:bodyPr/>
                    <a:lstStyle/>
                    <a:p>
                      <a:pPr algn="ctr"/>
                      <a:r>
                        <a:rPr lang="en-US" sz="1300" b="1">
                          <a:solidFill>
                            <a:srgbClr val="000000"/>
                          </a:solidFill>
                          <a:effectLst/>
                        </a:rPr>
                        <a:t>Pomc</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0.3739642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0.5384407</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0.3896798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617951529"/>
                  </a:ext>
                </a:extLst>
              </a:tr>
              <a:tr h="269215">
                <a:tc>
                  <a:txBody>
                    <a:bodyPr/>
                    <a:lstStyle/>
                    <a:p>
                      <a:pPr algn="ctr"/>
                      <a:r>
                        <a:rPr lang="en-US" sz="1300" b="1">
                          <a:solidFill>
                            <a:srgbClr val="000000"/>
                          </a:solidFill>
                          <a:effectLst/>
                        </a:rPr>
                        <a:t>Rbm3</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0.3182811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0.3837139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0.3750010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762887593"/>
                  </a:ext>
                </a:extLst>
              </a:tr>
              <a:tr h="269215">
                <a:tc>
                  <a:txBody>
                    <a:bodyPr/>
                    <a:lstStyle/>
                    <a:p>
                      <a:pPr algn="ctr"/>
                      <a:r>
                        <a:rPr lang="en-US" sz="1300" b="1">
                          <a:solidFill>
                            <a:srgbClr val="000000"/>
                          </a:solidFill>
                          <a:effectLst/>
                        </a:rPr>
                        <a:t>Hbb-bs</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-0.2970969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0.3742991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-0.2946736</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356279763"/>
                  </a:ext>
                </a:extLst>
              </a:tr>
              <a:tr h="269215">
                <a:tc>
                  <a:txBody>
                    <a:bodyPr/>
                    <a:lstStyle/>
                    <a:p>
                      <a:pPr algn="ctr"/>
                      <a:r>
                        <a:rPr lang="en-US" sz="1300" b="1">
                          <a:solidFill>
                            <a:srgbClr val="000000"/>
                          </a:solidFill>
                          <a:effectLst/>
                        </a:rPr>
                        <a:t>Cx3cr1</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-0.3108693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-0.4587319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-0.3059742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289585581"/>
                  </a:ext>
                </a:extLst>
              </a:tr>
              <a:tr h="269215">
                <a:tc>
                  <a:txBody>
                    <a:bodyPr/>
                    <a:lstStyle/>
                    <a:p>
                      <a:pPr algn="ctr"/>
                      <a:r>
                        <a:rPr lang="en-US" sz="1300" b="1">
                          <a:solidFill>
                            <a:srgbClr val="000000"/>
                          </a:solidFill>
                          <a:effectLst/>
                        </a:rPr>
                        <a:t>Gpr34</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-0.3946505</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-0.4685851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-0.4441504</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020103718"/>
                  </a:ext>
                </a:extLst>
              </a:tr>
              <a:tr h="269215">
                <a:tc>
                  <a:txBody>
                    <a:bodyPr/>
                    <a:lstStyle/>
                    <a:p>
                      <a:pPr algn="ctr"/>
                      <a:r>
                        <a:rPr lang="en-US" sz="1300" b="1">
                          <a:solidFill>
                            <a:srgbClr val="000000"/>
                          </a:solidFill>
                          <a:effectLst/>
                        </a:rPr>
                        <a:t>Sparc</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-0.4760408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-0.5313699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-0.4724615</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54669985"/>
                  </a:ext>
                </a:extLst>
              </a:tr>
              <a:tr h="225067">
                <a:tc>
                  <a:txBody>
                    <a:bodyPr/>
                    <a:lstStyle/>
                    <a:p>
                      <a:pPr algn="ctr"/>
                      <a:r>
                        <a:rPr lang="en-US" sz="1300" b="1" dirty="0">
                          <a:solidFill>
                            <a:srgbClr val="000000"/>
                          </a:solidFill>
                          <a:effectLst/>
                        </a:rPr>
                        <a:t>Cst3</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-0.8293340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-0.5352697</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-0.5062032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645562641"/>
                  </a:ext>
                </a:extLst>
              </a:tr>
              <a:tr h="269215">
                <a:tc>
                  <a:txBody>
                    <a:bodyPr/>
                    <a:lstStyle/>
                    <a:p>
                      <a:pPr algn="ctr"/>
                      <a:r>
                        <a:rPr lang="en-US" sz="1300" b="1">
                          <a:solidFill>
                            <a:srgbClr val="000000"/>
                          </a:solidFill>
                          <a:effectLst/>
                        </a:rPr>
                        <a:t>Gm26825</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-0.9311943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-0.5626591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-0.2716750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336083642"/>
                  </a:ext>
                </a:extLst>
              </a:tr>
              <a:tr h="269215">
                <a:tc>
                  <a:txBody>
                    <a:bodyPr/>
                    <a:lstStyle/>
                    <a:p>
                      <a:pPr algn="ctr"/>
                      <a:r>
                        <a:rPr lang="en-US" sz="1300" b="1">
                          <a:solidFill>
                            <a:srgbClr val="000000"/>
                          </a:solidFill>
                          <a:effectLst/>
                        </a:rPr>
                        <a:t>P2ry12</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-0.4047551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-0.6170945</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0.2814050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960721790"/>
                  </a:ext>
                </a:extLst>
              </a:tr>
              <a:tr h="269215">
                <a:tc>
                  <a:txBody>
                    <a:bodyPr/>
                    <a:lstStyle/>
                    <a:p>
                      <a:pPr algn="ctr"/>
                      <a:r>
                        <a:rPr lang="en-US" sz="1300" b="1">
                          <a:solidFill>
                            <a:srgbClr val="000000"/>
                          </a:solidFill>
                          <a:effectLst/>
                        </a:rPr>
                        <a:t>Marcks</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-0.2700342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-1.0073088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-0.3187753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163752813"/>
                  </a:ext>
                </a:extLst>
              </a:tr>
              <a:tr h="225067">
                <a:tc>
                  <a:txBody>
                    <a:bodyPr/>
                    <a:lstStyle/>
                    <a:p>
                      <a:pPr algn="ctr"/>
                      <a:r>
                        <a:rPr lang="en-US" sz="1300" b="1">
                          <a:solidFill>
                            <a:srgbClr val="000000"/>
                          </a:solidFill>
                          <a:effectLst/>
                        </a:rPr>
                        <a:t>Ccl3</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0.5233011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-1.2355064</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-0.2997791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126608562"/>
                  </a:ext>
                </a:extLst>
              </a:tr>
              <a:tr h="269215">
                <a:tc>
                  <a:txBody>
                    <a:bodyPr/>
                    <a:lstStyle/>
                    <a:p>
                      <a:pPr algn="ctr"/>
                      <a:r>
                        <a:rPr lang="en-US" sz="1300" b="1">
                          <a:solidFill>
                            <a:srgbClr val="000000"/>
                          </a:solidFill>
                          <a:effectLst/>
                        </a:rPr>
                        <a:t>Siglech</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-0.2935748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-0.3230028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-0.2975228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362962464"/>
                  </a:ext>
                </a:extLst>
              </a:tr>
              <a:tr h="387448">
                <a:tc>
                  <a:txBody>
                    <a:bodyPr/>
                    <a:lstStyle/>
                    <a:p>
                      <a:pPr algn="ctr"/>
                      <a:r>
                        <a:rPr lang="en-US" sz="1300" b="1">
                          <a:solidFill>
                            <a:srgbClr val="000000"/>
                          </a:solidFill>
                          <a:effectLst/>
                        </a:rPr>
                        <a:t>Tmem119</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-0.3321814</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-0.2763223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0.3123555</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41248095"/>
                  </a:ext>
                </a:extLst>
              </a:tr>
              <a:tr h="269215">
                <a:tc>
                  <a:txBody>
                    <a:bodyPr/>
                    <a:lstStyle/>
                    <a:p>
                      <a:pPr algn="ctr"/>
                      <a:r>
                        <a:rPr lang="en-US" sz="1300" b="1">
                          <a:solidFill>
                            <a:srgbClr val="000000"/>
                          </a:solidFill>
                          <a:effectLst/>
                        </a:rPr>
                        <a:t>Lgals3bp</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0.3070131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0.2587596</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0.2651458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773759532"/>
                  </a:ext>
                </a:extLst>
              </a:tr>
              <a:tr h="269215">
                <a:tc>
                  <a:txBody>
                    <a:bodyPr/>
                    <a:lstStyle/>
                    <a:p>
                      <a:pPr algn="ctr"/>
                      <a:r>
                        <a:rPr lang="en-US" sz="1300" b="1">
                          <a:solidFill>
                            <a:srgbClr val="000000"/>
                          </a:solidFill>
                          <a:effectLst/>
                        </a:rPr>
                        <a:t>H2-D1</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0.2856554</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-0.3015456</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-0.2621052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927676347"/>
                  </a:ext>
                </a:extLst>
              </a:tr>
              <a:tr h="225067">
                <a:tc>
                  <a:txBody>
                    <a:bodyPr/>
                    <a:lstStyle/>
                    <a:p>
                      <a:pPr algn="ctr"/>
                      <a:r>
                        <a:rPr lang="en-US" sz="1300" b="1">
                          <a:solidFill>
                            <a:srgbClr val="000000"/>
                          </a:solidFill>
                          <a:effectLst/>
                        </a:rPr>
                        <a:t>Ier3</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0.3555399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0.4715129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-0.2767758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111083245"/>
                  </a:ext>
                </a:extLst>
              </a:tr>
              <a:tr h="225067">
                <a:tc>
                  <a:txBody>
                    <a:bodyPr/>
                    <a:lstStyle/>
                    <a:p>
                      <a:pPr algn="ctr"/>
                      <a:r>
                        <a:rPr lang="en-US" sz="1300" b="1">
                          <a:solidFill>
                            <a:srgbClr val="000000"/>
                          </a:solidFill>
                          <a:effectLst/>
                        </a:rPr>
                        <a:t>Cxcl2</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0.3010432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0.3712888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0.3039998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645303518"/>
                  </a:ext>
                </a:extLst>
              </a:tr>
              <a:tr h="269215">
                <a:tc>
                  <a:txBody>
                    <a:bodyPr/>
                    <a:lstStyle/>
                    <a:p>
                      <a:pPr algn="ctr"/>
                      <a:r>
                        <a:rPr lang="en-US" sz="1300" b="1">
                          <a:solidFill>
                            <a:srgbClr val="000000"/>
                          </a:solidFill>
                          <a:effectLst/>
                        </a:rPr>
                        <a:t>S100a9</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-0.2961911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0.3466460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0.2864130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471473188"/>
                  </a:ext>
                </a:extLst>
              </a:tr>
              <a:tr h="269215">
                <a:tc>
                  <a:txBody>
                    <a:bodyPr/>
                    <a:lstStyle/>
                    <a:p>
                      <a:pPr algn="ctr"/>
                      <a:r>
                        <a:rPr lang="en-US" sz="1300" b="1">
                          <a:solidFill>
                            <a:srgbClr val="000000"/>
                          </a:solidFill>
                          <a:effectLst/>
                        </a:rPr>
                        <a:t>Hspa1a</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-0.2897662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-0.2879384</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dirty="0">
                          <a:effectLst/>
                        </a:rPr>
                        <a:t>0.2882253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012471300"/>
                  </a:ext>
                </a:extLst>
              </a:tr>
            </a:tbl>
          </a:graphicData>
        </a:graphic>
      </p:graphicFrame>
      <p:sp>
        <p:nvSpPr>
          <p:cNvPr id="4" name="TextBox 3">
            <a:extLst>
              <a:ext uri="{FF2B5EF4-FFF2-40B4-BE49-F238E27FC236}">
                <a16:creationId xmlns:a16="http://schemas.microsoft.com/office/drawing/2014/main" id="{9FF0ECF5-E68A-9F4B-9AE2-C02C5D3EAC29}"/>
              </a:ext>
            </a:extLst>
          </p:cNvPr>
          <p:cNvSpPr txBox="1"/>
          <p:nvPr/>
        </p:nvSpPr>
        <p:spPr>
          <a:xfrm>
            <a:off x="1779373" y="0"/>
            <a:ext cx="10762735" cy="369332"/>
          </a:xfrm>
          <a:prstGeom prst="rect">
            <a:avLst/>
          </a:prstGeom>
          <a:noFill/>
        </p:spPr>
        <p:txBody>
          <a:bodyPr wrap="square" rtlCol="0">
            <a:spAutoFit/>
          </a:bodyPr>
          <a:lstStyle/>
          <a:p>
            <a:r>
              <a:rPr lang="en-US" dirty="0" err="1"/>
              <a:t>mouseRNAseq_main</a:t>
            </a:r>
            <a:r>
              <a:rPr lang="en-US" dirty="0"/>
              <a:t> microglia differential expression – DEGs common to all three contrasts</a:t>
            </a:r>
          </a:p>
        </p:txBody>
      </p:sp>
      <p:sp>
        <p:nvSpPr>
          <p:cNvPr id="6" name="Rectangle 5">
            <a:extLst>
              <a:ext uri="{FF2B5EF4-FFF2-40B4-BE49-F238E27FC236}">
                <a16:creationId xmlns:a16="http://schemas.microsoft.com/office/drawing/2014/main" id="{8DACF529-AF30-D348-8BAF-4DE5265EC887}"/>
              </a:ext>
            </a:extLst>
          </p:cNvPr>
          <p:cNvSpPr/>
          <p:nvPr/>
        </p:nvSpPr>
        <p:spPr>
          <a:xfrm>
            <a:off x="5300134" y="2921606"/>
            <a:ext cx="1398140" cy="369332"/>
          </a:xfrm>
          <a:prstGeom prst="rect">
            <a:avLst/>
          </a:prstGeom>
        </p:spPr>
        <p:txBody>
          <a:bodyPr wrap="none">
            <a:spAutoFit/>
          </a:bodyPr>
          <a:lstStyle/>
          <a:p>
            <a:r>
              <a:rPr lang="en-US" b="1" dirty="0" err="1">
                <a:solidFill>
                  <a:srgbClr val="000000"/>
                </a:solidFill>
                <a:latin typeface="Lucida Sans" panose="020B0602030504020204" pitchFamily="34" charset="77"/>
              </a:rPr>
              <a:t>avg_logFC</a:t>
            </a:r>
            <a:endParaRPr lang="en-US" dirty="0"/>
          </a:p>
        </p:txBody>
      </p:sp>
      <p:graphicFrame>
        <p:nvGraphicFramePr>
          <p:cNvPr id="8" name="Table 7">
            <a:extLst>
              <a:ext uri="{FF2B5EF4-FFF2-40B4-BE49-F238E27FC236}">
                <a16:creationId xmlns:a16="http://schemas.microsoft.com/office/drawing/2014/main" id="{3F5AC499-DF9A-6643-81B3-AD25734B0770}"/>
              </a:ext>
            </a:extLst>
          </p:cNvPr>
          <p:cNvGraphicFramePr>
            <a:graphicFrameLocks noGrp="1"/>
          </p:cNvGraphicFramePr>
          <p:nvPr>
            <p:extLst>
              <p:ext uri="{D42A27DB-BD31-4B8C-83A1-F6EECF244321}">
                <p14:modId xmlns:p14="http://schemas.microsoft.com/office/powerpoint/2010/main" val="2762562464"/>
              </p:ext>
            </p:extLst>
          </p:nvPr>
        </p:nvGraphicFramePr>
        <p:xfrm>
          <a:off x="6698274" y="523409"/>
          <a:ext cx="3904734" cy="4351335"/>
        </p:xfrm>
        <a:graphic>
          <a:graphicData uri="http://schemas.openxmlformats.org/drawingml/2006/table">
            <a:tbl>
              <a:tblPr/>
              <a:tblGrid>
                <a:gridCol w="583321">
                  <a:extLst>
                    <a:ext uri="{9D8B030D-6E8A-4147-A177-3AD203B41FA5}">
                      <a16:colId xmlns:a16="http://schemas.microsoft.com/office/drawing/2014/main" val="2125132995"/>
                    </a:ext>
                  </a:extLst>
                </a:gridCol>
                <a:gridCol w="1169229">
                  <a:extLst>
                    <a:ext uri="{9D8B030D-6E8A-4147-A177-3AD203B41FA5}">
                      <a16:colId xmlns:a16="http://schemas.microsoft.com/office/drawing/2014/main" val="1332608042"/>
                    </a:ext>
                  </a:extLst>
                </a:gridCol>
                <a:gridCol w="1079792">
                  <a:extLst>
                    <a:ext uri="{9D8B030D-6E8A-4147-A177-3AD203B41FA5}">
                      <a16:colId xmlns:a16="http://schemas.microsoft.com/office/drawing/2014/main" val="2653466376"/>
                    </a:ext>
                  </a:extLst>
                </a:gridCol>
                <a:gridCol w="1072392">
                  <a:extLst>
                    <a:ext uri="{9D8B030D-6E8A-4147-A177-3AD203B41FA5}">
                      <a16:colId xmlns:a16="http://schemas.microsoft.com/office/drawing/2014/main" val="697965468"/>
                    </a:ext>
                  </a:extLst>
                </a:gridCol>
              </a:tblGrid>
              <a:tr h="330481">
                <a:tc>
                  <a:txBody>
                    <a:bodyPr/>
                    <a:lstStyle/>
                    <a:p>
                      <a:pPr algn="ctr"/>
                      <a:endParaRPr lang="en-US" sz="1300" b="1">
                        <a:solidFill>
                          <a:srgbClr val="000000"/>
                        </a:solidFill>
                        <a:effectLst/>
                      </a:endParaRPr>
                    </a:p>
                  </a:txBody>
                  <a:tcPr marL="43031" marR="43031" marT="41310" marB="41310" anchor="ctr">
                    <a:lnL>
                      <a:noFill/>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algn="ctr"/>
                      <a:r>
                        <a:rPr lang="en-US" sz="1300" b="1" dirty="0">
                          <a:solidFill>
                            <a:srgbClr val="000000"/>
                          </a:solidFill>
                          <a:effectLst/>
                        </a:rPr>
                        <a:t>Arf1.IFNg - WT</a:t>
                      </a:r>
                    </a:p>
                  </a:txBody>
                  <a:tcPr marL="43031" marR="43031" marT="41310" marB="4131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algn="ctr"/>
                      <a:r>
                        <a:rPr lang="en-US" sz="1300" b="1" dirty="0" err="1">
                          <a:solidFill>
                            <a:srgbClr val="000000"/>
                          </a:solidFill>
                          <a:effectLst/>
                        </a:rPr>
                        <a:t>IFNg</a:t>
                      </a:r>
                      <a:r>
                        <a:rPr lang="en-US" sz="1300" b="1" dirty="0">
                          <a:solidFill>
                            <a:srgbClr val="000000"/>
                          </a:solidFill>
                          <a:effectLst/>
                        </a:rPr>
                        <a:t> - WT</a:t>
                      </a:r>
                    </a:p>
                  </a:txBody>
                  <a:tcPr marL="43031" marR="43031" marT="41310" marB="4131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effectLst/>
                        </a:rPr>
                        <a:t>Arf1 - WT</a:t>
                      </a:r>
                    </a:p>
                  </a:txBody>
                  <a:tcPr marL="43031" marR="43031" marT="41310" marB="4131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394263268"/>
                  </a:ext>
                </a:extLst>
              </a:tr>
              <a:tr h="564572">
                <a:tc>
                  <a:txBody>
                    <a:bodyPr/>
                    <a:lstStyle/>
                    <a:p>
                      <a:pPr algn="ctr"/>
                      <a:r>
                        <a:rPr lang="en-US" sz="1300" b="1">
                          <a:solidFill>
                            <a:srgbClr val="000000"/>
                          </a:solidFill>
                          <a:effectLst/>
                        </a:rPr>
                        <a:t>Gm26825</a:t>
                      </a:r>
                    </a:p>
                  </a:txBody>
                  <a:tcPr marL="43031" marR="43031" marT="34425" marB="34425" anchor="ctr">
                    <a:lnL>
                      <a:noFill/>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1.1963401</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dirty="0">
                          <a:effectLst/>
                        </a:rPr>
                        <a:t>1.5006522</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0.9223484</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234378344"/>
                  </a:ext>
                </a:extLst>
              </a:tr>
              <a:tr h="564572">
                <a:tc>
                  <a:txBody>
                    <a:bodyPr/>
                    <a:lstStyle/>
                    <a:p>
                      <a:pPr algn="ctr"/>
                      <a:r>
                        <a:rPr lang="en-US" sz="1300" b="1">
                          <a:solidFill>
                            <a:srgbClr val="000000"/>
                          </a:solidFill>
                          <a:effectLst/>
                        </a:rPr>
                        <a:t>Apoe</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0.9011597</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0.6284356</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0.4004677</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388366417"/>
                  </a:ext>
                </a:extLst>
              </a:tr>
              <a:tr h="316711">
                <a:tc>
                  <a:txBody>
                    <a:bodyPr/>
                    <a:lstStyle/>
                    <a:p>
                      <a:pPr algn="ctr"/>
                      <a:r>
                        <a:rPr lang="en-US" sz="1300" b="1">
                          <a:solidFill>
                            <a:srgbClr val="000000"/>
                          </a:solidFill>
                          <a:effectLst/>
                        </a:rPr>
                        <a:t>Cst3</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0.3851837</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0.5631584</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-0.4441504</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061989875"/>
                  </a:ext>
                </a:extLst>
              </a:tr>
              <a:tr h="564572">
                <a:tc>
                  <a:txBody>
                    <a:bodyPr/>
                    <a:lstStyle/>
                    <a:p>
                      <a:pPr algn="ctr"/>
                      <a:r>
                        <a:rPr lang="en-US" sz="1300" b="1">
                          <a:solidFill>
                            <a:srgbClr val="000000"/>
                          </a:solidFill>
                          <a:effectLst/>
                        </a:rPr>
                        <a:t>Slc2a5</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-0.3746139</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0.4015651</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-0.5244208</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416837037"/>
                  </a:ext>
                </a:extLst>
              </a:tr>
              <a:tr h="316711">
                <a:tc>
                  <a:txBody>
                    <a:bodyPr/>
                    <a:lstStyle/>
                    <a:p>
                      <a:pPr algn="ctr"/>
                      <a:r>
                        <a:rPr lang="en-US" sz="1300" b="1">
                          <a:solidFill>
                            <a:srgbClr val="000000"/>
                          </a:solidFill>
                          <a:effectLst/>
                        </a:rPr>
                        <a:t>Fcrls</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-0.3986105</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0.3451437</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-0.2577561</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083922702"/>
                  </a:ext>
                </a:extLst>
              </a:tr>
              <a:tr h="564572">
                <a:tc>
                  <a:txBody>
                    <a:bodyPr/>
                    <a:lstStyle/>
                    <a:p>
                      <a:pPr algn="ctr"/>
                      <a:r>
                        <a:rPr lang="en-US" sz="1300" b="1">
                          <a:solidFill>
                            <a:srgbClr val="000000"/>
                          </a:solidFill>
                          <a:effectLst/>
                        </a:rPr>
                        <a:t>mt-Nd1</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0.2704647</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0.3036750</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0.3261354</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21162528"/>
                  </a:ext>
                </a:extLst>
              </a:tr>
              <a:tr h="564572">
                <a:tc>
                  <a:txBody>
                    <a:bodyPr/>
                    <a:lstStyle/>
                    <a:p>
                      <a:pPr algn="ctr"/>
                      <a:r>
                        <a:rPr lang="en-US" sz="1300" b="1">
                          <a:solidFill>
                            <a:srgbClr val="000000"/>
                          </a:solidFill>
                          <a:effectLst/>
                        </a:rPr>
                        <a:t>mt-Nd4</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0.2668789</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-0.4349556</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0.3015796</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092394956"/>
                  </a:ext>
                </a:extLst>
              </a:tr>
              <a:tr h="564572">
                <a:tc>
                  <a:txBody>
                    <a:bodyPr/>
                    <a:lstStyle/>
                    <a:p>
                      <a:pPr algn="ctr"/>
                      <a:r>
                        <a:rPr lang="en-US" sz="1300" b="1">
                          <a:solidFill>
                            <a:srgbClr val="000000"/>
                          </a:solidFill>
                          <a:effectLst/>
                        </a:rPr>
                        <a:t>mt-Co3</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0.2626265</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-1.0109501</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dirty="0">
                          <a:effectLst/>
                        </a:rPr>
                        <a:t>0.2651458</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62810269"/>
                  </a:ext>
                </a:extLst>
              </a:tr>
            </a:tbl>
          </a:graphicData>
        </a:graphic>
      </p:graphicFrame>
    </p:spTree>
    <p:extLst>
      <p:ext uri="{BB962C8B-B14F-4D97-AF65-F5344CB8AC3E}">
        <p14:creationId xmlns:p14="http://schemas.microsoft.com/office/powerpoint/2010/main" val="763897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8C32-BD82-BD49-957E-E43DCA602616}"/>
              </a:ext>
            </a:extLst>
          </p:cNvPr>
          <p:cNvSpPr>
            <a:spLocks noGrp="1"/>
          </p:cNvSpPr>
          <p:nvPr>
            <p:ph type="title"/>
          </p:nvPr>
        </p:nvSpPr>
        <p:spPr/>
        <p:txBody>
          <a:bodyPr/>
          <a:lstStyle/>
          <a:p>
            <a:pPr algn="ctr"/>
            <a:r>
              <a:rPr lang="en-US" dirty="0" err="1"/>
              <a:t>Gh</a:t>
            </a:r>
            <a:endParaRPr lang="en-US" dirty="0"/>
          </a:p>
        </p:txBody>
      </p:sp>
      <p:pic>
        <p:nvPicPr>
          <p:cNvPr id="4" name="Picture 3">
            <a:extLst>
              <a:ext uri="{FF2B5EF4-FFF2-40B4-BE49-F238E27FC236}">
                <a16:creationId xmlns:a16="http://schemas.microsoft.com/office/drawing/2014/main" id="{6F1353E9-6079-414B-8D35-A804D24CFED7}"/>
              </a:ext>
            </a:extLst>
          </p:cNvPr>
          <p:cNvPicPr>
            <a:picLocks noChangeAspect="1"/>
          </p:cNvPicPr>
          <p:nvPr/>
        </p:nvPicPr>
        <p:blipFill>
          <a:blip r:embed="rId2"/>
          <a:stretch>
            <a:fillRect/>
          </a:stretch>
        </p:blipFill>
        <p:spPr>
          <a:xfrm>
            <a:off x="1050325" y="1471244"/>
            <a:ext cx="10515600" cy="4687510"/>
          </a:xfrm>
          <a:prstGeom prst="rect">
            <a:avLst/>
          </a:prstGeom>
        </p:spPr>
      </p:pic>
    </p:spTree>
    <p:extLst>
      <p:ext uri="{BB962C8B-B14F-4D97-AF65-F5344CB8AC3E}">
        <p14:creationId xmlns:p14="http://schemas.microsoft.com/office/powerpoint/2010/main" val="3250857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698C4-F246-2A48-94E4-DF3BC40A9157}"/>
              </a:ext>
            </a:extLst>
          </p:cNvPr>
          <p:cNvSpPr>
            <a:spLocks noGrp="1"/>
          </p:cNvSpPr>
          <p:nvPr>
            <p:ph type="title"/>
          </p:nvPr>
        </p:nvSpPr>
        <p:spPr/>
        <p:txBody>
          <a:bodyPr/>
          <a:lstStyle/>
          <a:p>
            <a:pPr algn="ctr"/>
            <a:r>
              <a:rPr lang="en-US" dirty="0" err="1"/>
              <a:t>Prl</a:t>
            </a:r>
            <a:endParaRPr lang="en-US" dirty="0"/>
          </a:p>
        </p:txBody>
      </p:sp>
      <p:pic>
        <p:nvPicPr>
          <p:cNvPr id="4" name="Picture 3">
            <a:extLst>
              <a:ext uri="{FF2B5EF4-FFF2-40B4-BE49-F238E27FC236}">
                <a16:creationId xmlns:a16="http://schemas.microsoft.com/office/drawing/2014/main" id="{F6DFD362-1248-4145-BF2A-659F39948A60}"/>
              </a:ext>
            </a:extLst>
          </p:cNvPr>
          <p:cNvPicPr>
            <a:picLocks noChangeAspect="1"/>
          </p:cNvPicPr>
          <p:nvPr/>
        </p:nvPicPr>
        <p:blipFill>
          <a:blip r:embed="rId2"/>
          <a:stretch>
            <a:fillRect/>
          </a:stretch>
        </p:blipFill>
        <p:spPr>
          <a:xfrm>
            <a:off x="0" y="1428138"/>
            <a:ext cx="12192000" cy="5064737"/>
          </a:xfrm>
          <a:prstGeom prst="rect">
            <a:avLst/>
          </a:prstGeom>
        </p:spPr>
      </p:pic>
    </p:spTree>
    <p:extLst>
      <p:ext uri="{BB962C8B-B14F-4D97-AF65-F5344CB8AC3E}">
        <p14:creationId xmlns:p14="http://schemas.microsoft.com/office/powerpoint/2010/main" val="1714314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1FE325-41AD-DD41-9021-4FEF1D3C6857}"/>
              </a:ext>
            </a:extLst>
          </p:cNvPr>
          <p:cNvPicPr>
            <a:picLocks noChangeAspect="1"/>
          </p:cNvPicPr>
          <p:nvPr/>
        </p:nvPicPr>
        <p:blipFill>
          <a:blip r:embed="rId2"/>
          <a:stretch>
            <a:fillRect/>
          </a:stretch>
        </p:blipFill>
        <p:spPr>
          <a:xfrm>
            <a:off x="259634" y="1316950"/>
            <a:ext cx="11522463" cy="5393905"/>
          </a:xfrm>
          <a:prstGeom prst="rect">
            <a:avLst/>
          </a:prstGeom>
        </p:spPr>
      </p:pic>
      <p:sp>
        <p:nvSpPr>
          <p:cNvPr id="5" name="Title 1">
            <a:extLst>
              <a:ext uri="{FF2B5EF4-FFF2-40B4-BE49-F238E27FC236}">
                <a16:creationId xmlns:a16="http://schemas.microsoft.com/office/drawing/2014/main" id="{605399F4-0C39-F545-BF90-2D7756A56F28}"/>
              </a:ext>
            </a:extLst>
          </p:cNvPr>
          <p:cNvSpPr>
            <a:spLocks noGrp="1"/>
          </p:cNvSpPr>
          <p:nvPr>
            <p:ph type="title"/>
          </p:nvPr>
        </p:nvSpPr>
        <p:spPr>
          <a:xfrm>
            <a:off x="838200" y="365125"/>
            <a:ext cx="10515600" cy="1325563"/>
          </a:xfrm>
        </p:spPr>
        <p:txBody>
          <a:bodyPr/>
          <a:lstStyle/>
          <a:p>
            <a:pPr algn="ctr"/>
            <a:r>
              <a:rPr lang="en-US" dirty="0"/>
              <a:t>Cst3</a:t>
            </a:r>
          </a:p>
        </p:txBody>
      </p:sp>
    </p:spTree>
    <p:extLst>
      <p:ext uri="{BB962C8B-B14F-4D97-AF65-F5344CB8AC3E}">
        <p14:creationId xmlns:p14="http://schemas.microsoft.com/office/powerpoint/2010/main" val="2921797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3C8F72-4B3F-DE44-89DE-D75F5264E940}"/>
              </a:ext>
            </a:extLst>
          </p:cNvPr>
          <p:cNvPicPr>
            <a:picLocks noChangeAspect="1"/>
          </p:cNvPicPr>
          <p:nvPr/>
        </p:nvPicPr>
        <p:blipFill>
          <a:blip r:embed="rId2"/>
          <a:stretch>
            <a:fillRect/>
          </a:stretch>
        </p:blipFill>
        <p:spPr>
          <a:xfrm>
            <a:off x="688905" y="1871131"/>
            <a:ext cx="5722350" cy="3457613"/>
          </a:xfrm>
          <a:prstGeom prst="rect">
            <a:avLst/>
          </a:prstGeom>
        </p:spPr>
      </p:pic>
      <p:sp>
        <p:nvSpPr>
          <p:cNvPr id="5" name="TextBox 4">
            <a:extLst>
              <a:ext uri="{FF2B5EF4-FFF2-40B4-BE49-F238E27FC236}">
                <a16:creationId xmlns:a16="http://schemas.microsoft.com/office/drawing/2014/main" id="{148DDE94-4453-434D-95AE-38ACB779C988}"/>
              </a:ext>
            </a:extLst>
          </p:cNvPr>
          <p:cNvSpPr txBox="1"/>
          <p:nvPr/>
        </p:nvSpPr>
        <p:spPr>
          <a:xfrm>
            <a:off x="2577665" y="888900"/>
            <a:ext cx="4123630" cy="369332"/>
          </a:xfrm>
          <a:prstGeom prst="rect">
            <a:avLst/>
          </a:prstGeom>
          <a:noFill/>
        </p:spPr>
        <p:txBody>
          <a:bodyPr wrap="square" rtlCol="0">
            <a:spAutoFit/>
          </a:bodyPr>
          <a:lstStyle/>
          <a:p>
            <a:r>
              <a:rPr lang="en-US" dirty="0"/>
              <a:t>Resolution 0.3</a:t>
            </a:r>
          </a:p>
        </p:txBody>
      </p:sp>
      <p:graphicFrame>
        <p:nvGraphicFramePr>
          <p:cNvPr id="7" name="Table 6">
            <a:extLst>
              <a:ext uri="{FF2B5EF4-FFF2-40B4-BE49-F238E27FC236}">
                <a16:creationId xmlns:a16="http://schemas.microsoft.com/office/drawing/2014/main" id="{0EF14E18-B602-D240-94DC-61399379178A}"/>
              </a:ext>
            </a:extLst>
          </p:cNvPr>
          <p:cNvGraphicFramePr>
            <a:graphicFrameLocks noGrp="1"/>
          </p:cNvGraphicFramePr>
          <p:nvPr>
            <p:extLst>
              <p:ext uri="{D42A27DB-BD31-4B8C-83A1-F6EECF244321}">
                <p14:modId xmlns:p14="http://schemas.microsoft.com/office/powerpoint/2010/main" val="1869564358"/>
              </p:ext>
            </p:extLst>
          </p:nvPr>
        </p:nvGraphicFramePr>
        <p:xfrm>
          <a:off x="6959760" y="286113"/>
          <a:ext cx="4233274" cy="5682987"/>
        </p:xfrm>
        <a:graphic>
          <a:graphicData uri="http://schemas.openxmlformats.org/drawingml/2006/table">
            <a:tbl>
              <a:tblPr/>
              <a:tblGrid>
                <a:gridCol w="2347163">
                  <a:extLst>
                    <a:ext uri="{9D8B030D-6E8A-4147-A177-3AD203B41FA5}">
                      <a16:colId xmlns:a16="http://schemas.microsoft.com/office/drawing/2014/main" val="1423587270"/>
                    </a:ext>
                  </a:extLst>
                </a:gridCol>
                <a:gridCol w="1886111">
                  <a:extLst>
                    <a:ext uri="{9D8B030D-6E8A-4147-A177-3AD203B41FA5}">
                      <a16:colId xmlns:a16="http://schemas.microsoft.com/office/drawing/2014/main" val="18215166"/>
                    </a:ext>
                  </a:extLst>
                </a:gridCol>
              </a:tblGrid>
              <a:tr h="210481">
                <a:tc>
                  <a:txBody>
                    <a:bodyPr/>
                    <a:lstStyle/>
                    <a:p>
                      <a:pPr algn="ctr" fontAlgn="b"/>
                      <a:r>
                        <a:rPr lang="en-US" sz="1300" b="1" i="0" u="none" strike="noStrike">
                          <a:solidFill>
                            <a:srgbClr val="FFFFFF"/>
                          </a:solidFill>
                          <a:effectLst/>
                          <a:latin typeface="Calibri" panose="020F0502020204030204" pitchFamily="34" charset="0"/>
                        </a:rPr>
                        <a:t>mouseRNAseq_main</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300" b="1" i="0" u="none" strike="noStrike">
                          <a:solidFill>
                            <a:srgbClr val="FFFFFF"/>
                          </a:solidFill>
                          <a:effectLst/>
                          <a:latin typeface="Calibri" panose="020F0502020204030204" pitchFamily="34" charset="0"/>
                        </a:rPr>
                        <a:t>SCT_snn_res.0.3</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3498131753"/>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0</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667702903"/>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1</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4173330"/>
                  </a:ext>
                </a:extLst>
              </a:tr>
              <a:tr h="210481">
                <a:tc>
                  <a:txBody>
                    <a:bodyPr/>
                    <a:lstStyle/>
                    <a:p>
                      <a:pPr algn="ctr" fontAlgn="b"/>
                      <a:r>
                        <a:rPr lang="en-US" sz="1300" b="0" i="0" u="none" strike="noStrike">
                          <a:solidFill>
                            <a:srgbClr val="000000"/>
                          </a:solidFill>
                          <a:effectLst/>
                          <a:latin typeface="Calibri" panose="020F0502020204030204" pitchFamily="34" charset="0"/>
                        </a:rPr>
                        <a:t>NA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75265603"/>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3</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926334592"/>
                  </a:ext>
                </a:extLst>
              </a:tr>
              <a:tr h="210481">
                <a:tc>
                  <a:txBody>
                    <a:bodyPr/>
                    <a:lstStyle/>
                    <a:p>
                      <a:pPr algn="ctr" fontAlgn="b"/>
                      <a:r>
                        <a:rPr lang="en-US" sz="1300" b="0" i="0" u="none" strike="noStrike">
                          <a:solidFill>
                            <a:srgbClr val="000000"/>
                          </a:solidFill>
                          <a:effectLst/>
                          <a:latin typeface="Calibri" panose="020F0502020204030204" pitchFamily="34" charset="0"/>
                        </a:rPr>
                        <a:t>NK cells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4</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518141445"/>
                  </a:ext>
                </a:extLst>
              </a:tr>
              <a:tr h="210481">
                <a:tc>
                  <a:txBody>
                    <a:bodyPr/>
                    <a:lstStyle/>
                    <a:p>
                      <a:pPr algn="ctr" fontAlgn="b"/>
                      <a:r>
                        <a:rPr lang="en-US" sz="1300" b="0" i="0" u="none" strike="noStrike">
                          <a:solidFill>
                            <a:srgbClr val="000000"/>
                          </a:solidFill>
                          <a:effectLst/>
                          <a:latin typeface="Calibri" panose="020F0502020204030204" pitchFamily="34" charset="0"/>
                        </a:rPr>
                        <a:t>Oligodendrocytes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5</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982134947"/>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6</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76791499"/>
                  </a:ext>
                </a:extLst>
              </a:tr>
              <a:tr h="210481">
                <a:tc>
                  <a:txBody>
                    <a:bodyPr/>
                    <a:lstStyle/>
                    <a:p>
                      <a:pPr algn="ctr" fontAlgn="b"/>
                      <a:r>
                        <a:rPr lang="en-US" sz="1300" b="0" i="0" u="none" strike="noStrike">
                          <a:solidFill>
                            <a:srgbClr val="000000"/>
                          </a:solidFill>
                          <a:effectLst/>
                          <a:latin typeface="Calibri" panose="020F0502020204030204" pitchFamily="34" charset="0"/>
                        </a:rPr>
                        <a:t>Erythrocytes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7</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69696895"/>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8</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48293859"/>
                  </a:ext>
                </a:extLst>
              </a:tr>
              <a:tr h="210481">
                <a:tc>
                  <a:txBody>
                    <a:bodyPr/>
                    <a:lstStyle/>
                    <a:p>
                      <a:pPr algn="ctr" fontAlgn="b"/>
                      <a:r>
                        <a:rPr lang="en-US" sz="1300" b="0" i="0" u="none" strike="noStrike">
                          <a:solidFill>
                            <a:srgbClr val="000000"/>
                          </a:solidFill>
                          <a:effectLst/>
                          <a:latin typeface="Calibri" panose="020F0502020204030204" pitchFamily="34" charset="0"/>
                        </a:rPr>
                        <a:t>Epithelial cells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9</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882452920"/>
                  </a:ext>
                </a:extLst>
              </a:tr>
              <a:tr h="210481">
                <a:tc>
                  <a:txBody>
                    <a:bodyPr/>
                    <a:lstStyle/>
                    <a:p>
                      <a:pPr algn="ctr" fontAlgn="b"/>
                      <a:r>
                        <a:rPr lang="en-US" sz="1300" b="0" i="0" u="none" strike="noStrike">
                          <a:solidFill>
                            <a:srgbClr val="000000"/>
                          </a:solidFill>
                          <a:effectLst/>
                          <a:latin typeface="Calibri" panose="020F0502020204030204" pitchFamily="34" charset="0"/>
                        </a:rPr>
                        <a:t>Monocytes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10</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82845948"/>
                  </a:ext>
                </a:extLst>
              </a:tr>
              <a:tr h="210481">
                <a:tc>
                  <a:txBody>
                    <a:bodyPr/>
                    <a:lstStyle/>
                    <a:p>
                      <a:pPr algn="ctr" fontAlgn="b"/>
                      <a:r>
                        <a:rPr lang="en-US" sz="1300" b="0" i="0" u="none" strike="noStrike">
                          <a:solidFill>
                            <a:srgbClr val="000000"/>
                          </a:solidFill>
                          <a:effectLst/>
                          <a:latin typeface="Calibri" panose="020F0502020204030204" pitchFamily="34" charset="0"/>
                        </a:rPr>
                        <a:t>Erythrocytes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11</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18488722"/>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12</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011030981"/>
                  </a:ext>
                </a:extLst>
              </a:tr>
              <a:tr h="210481">
                <a:tc>
                  <a:txBody>
                    <a:bodyPr/>
                    <a:lstStyle/>
                    <a:p>
                      <a:pPr algn="ctr" fontAlgn="b"/>
                      <a:r>
                        <a:rPr lang="en-US" sz="1300" b="0" i="0" u="none" strike="noStrike">
                          <a:solidFill>
                            <a:srgbClr val="000000"/>
                          </a:solidFill>
                          <a:effectLst/>
                          <a:latin typeface="Calibri" panose="020F0502020204030204" pitchFamily="34" charset="0"/>
                        </a:rPr>
                        <a:t>Granulocytes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13</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246783054"/>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14</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839042"/>
                  </a:ext>
                </a:extLst>
              </a:tr>
              <a:tr h="210481">
                <a:tc>
                  <a:txBody>
                    <a:bodyPr/>
                    <a:lstStyle/>
                    <a:p>
                      <a:pPr algn="ctr" fontAlgn="b"/>
                      <a:r>
                        <a:rPr lang="en-US" sz="1300" b="0" i="0" u="none" strike="noStrike">
                          <a:solidFill>
                            <a:srgbClr val="000000"/>
                          </a:solidFill>
                          <a:effectLst/>
                          <a:latin typeface="Calibri" panose="020F0502020204030204" pitchFamily="34" charset="0"/>
                        </a:rPr>
                        <a:t>Macrophages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15</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447966631"/>
                  </a:ext>
                </a:extLst>
              </a:tr>
              <a:tr h="210481">
                <a:tc>
                  <a:txBody>
                    <a:bodyPr/>
                    <a:lstStyle/>
                    <a:p>
                      <a:pPr algn="ctr" fontAlgn="b"/>
                      <a:r>
                        <a:rPr lang="en-US" sz="1300" b="0" i="0" u="none" strike="noStrike">
                          <a:solidFill>
                            <a:srgbClr val="000000"/>
                          </a:solidFill>
                          <a:effectLst/>
                          <a:latin typeface="Calibri" panose="020F0502020204030204" pitchFamily="34" charset="0"/>
                        </a:rPr>
                        <a:t>Astrocytes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16</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21428418"/>
                  </a:ext>
                </a:extLst>
              </a:tr>
              <a:tr h="210481">
                <a:tc>
                  <a:txBody>
                    <a:bodyPr/>
                    <a:lstStyle/>
                    <a:p>
                      <a:pPr algn="ctr" fontAlgn="b"/>
                      <a:r>
                        <a:rPr lang="en-US" sz="1300" b="0" i="0" u="none" strike="noStrike">
                          <a:solidFill>
                            <a:srgbClr val="000000"/>
                          </a:solidFill>
                          <a:effectLst/>
                          <a:latin typeface="Calibri" panose="020F0502020204030204" pitchFamily="34" charset="0"/>
                        </a:rPr>
                        <a:t>NK cells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17</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840449040"/>
                  </a:ext>
                </a:extLst>
              </a:tr>
              <a:tr h="210481">
                <a:tc>
                  <a:txBody>
                    <a:bodyPr/>
                    <a:lstStyle/>
                    <a:p>
                      <a:pPr algn="ctr" fontAlgn="b"/>
                      <a:r>
                        <a:rPr lang="en-US" sz="1300" b="0" i="0" u="none" strike="noStrike">
                          <a:solidFill>
                            <a:srgbClr val="000000"/>
                          </a:solidFill>
                          <a:effectLst/>
                          <a:latin typeface="Calibri" panose="020F0502020204030204" pitchFamily="34" charset="0"/>
                        </a:rPr>
                        <a:t>Neurons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18</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81332368"/>
                  </a:ext>
                </a:extLst>
              </a:tr>
              <a:tr h="210481">
                <a:tc>
                  <a:txBody>
                    <a:bodyPr/>
                    <a:lstStyle/>
                    <a:p>
                      <a:pPr algn="ctr" fontAlgn="b"/>
                      <a:r>
                        <a:rPr lang="en-US" sz="1300" b="0" i="0" u="none" strike="noStrike">
                          <a:solidFill>
                            <a:srgbClr val="000000"/>
                          </a:solidFill>
                          <a:effectLst/>
                          <a:latin typeface="Calibri" panose="020F0502020204030204" pitchFamily="34" charset="0"/>
                        </a:rPr>
                        <a:t>Epithelial cells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19</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932800168"/>
                  </a:ext>
                </a:extLst>
              </a:tr>
              <a:tr h="210481">
                <a:tc>
                  <a:txBody>
                    <a:bodyPr/>
                    <a:lstStyle/>
                    <a:p>
                      <a:pPr algn="ctr" fontAlgn="b"/>
                      <a:r>
                        <a:rPr lang="en-US" sz="1300" b="0" i="0" u="none" strike="noStrike">
                          <a:solidFill>
                            <a:srgbClr val="000000"/>
                          </a:solidFill>
                          <a:effectLst/>
                          <a:latin typeface="Calibri" panose="020F0502020204030204" pitchFamily="34" charset="0"/>
                        </a:rPr>
                        <a:t>Fibroblasts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20</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066580912"/>
                  </a:ext>
                </a:extLst>
              </a:tr>
              <a:tr h="210481">
                <a:tc>
                  <a:txBody>
                    <a:bodyPr/>
                    <a:lstStyle/>
                    <a:p>
                      <a:pPr algn="ctr" fontAlgn="b"/>
                      <a:r>
                        <a:rPr lang="en-US" sz="1300" b="0" i="0" u="none" strike="noStrike">
                          <a:solidFill>
                            <a:srgbClr val="000000"/>
                          </a:solidFill>
                          <a:effectLst/>
                          <a:latin typeface="Calibri" panose="020F0502020204030204" pitchFamily="34" charset="0"/>
                        </a:rPr>
                        <a:t>Neurons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21</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6877592"/>
                  </a:ext>
                </a:extLst>
              </a:tr>
              <a:tr h="210481">
                <a:tc>
                  <a:txBody>
                    <a:bodyPr/>
                    <a:lstStyle/>
                    <a:p>
                      <a:pPr algn="ctr" fontAlgn="b"/>
                      <a:r>
                        <a:rPr lang="en-US" sz="1300" b="0" i="0" u="none" strike="noStrike">
                          <a:solidFill>
                            <a:srgbClr val="000000"/>
                          </a:solidFill>
                          <a:effectLst/>
                          <a:latin typeface="Calibri" panose="020F0502020204030204" pitchFamily="34" charset="0"/>
                        </a:rPr>
                        <a:t>Endothelial cells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22</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833705802"/>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23</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278365620"/>
                  </a:ext>
                </a:extLst>
              </a:tr>
              <a:tr h="210481">
                <a:tc>
                  <a:txBody>
                    <a:bodyPr/>
                    <a:lstStyle/>
                    <a:p>
                      <a:pPr algn="ctr" fontAlgn="b"/>
                      <a:r>
                        <a:rPr lang="en-US" sz="1300" b="0" i="0" u="none" strike="noStrike">
                          <a:solidFill>
                            <a:srgbClr val="000000"/>
                          </a:solidFill>
                          <a:effectLst/>
                          <a:latin typeface="Calibri" panose="020F0502020204030204" pitchFamily="34" charset="0"/>
                        </a:rPr>
                        <a:t>Fibroblasts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24</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672758138"/>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a:noFill/>
                    </a:lnB>
                  </a:tcPr>
                </a:tc>
                <a:tc>
                  <a:txBody>
                    <a:bodyPr/>
                    <a:lstStyle/>
                    <a:p>
                      <a:pPr algn="ctr" fontAlgn="b"/>
                      <a:r>
                        <a:rPr lang="en-US" sz="1300" b="0" i="0" u="none" strike="noStrike" dirty="0">
                          <a:solidFill>
                            <a:srgbClr val="C65911"/>
                          </a:solidFill>
                          <a:effectLst/>
                          <a:latin typeface="Calibri" panose="020F0502020204030204" pitchFamily="34" charset="0"/>
                        </a:rPr>
                        <a:t>25</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a:noFill/>
                    </a:lnB>
                  </a:tcPr>
                </a:tc>
                <a:extLst>
                  <a:ext uri="{0D108BD9-81ED-4DB2-BD59-A6C34878D82A}">
                    <a16:rowId xmlns:a16="http://schemas.microsoft.com/office/drawing/2014/main" val="1930920531"/>
                  </a:ext>
                </a:extLst>
              </a:tr>
            </a:tbl>
          </a:graphicData>
        </a:graphic>
      </p:graphicFrame>
    </p:spTree>
    <p:extLst>
      <p:ext uri="{BB962C8B-B14F-4D97-AF65-F5344CB8AC3E}">
        <p14:creationId xmlns:p14="http://schemas.microsoft.com/office/powerpoint/2010/main" val="3759630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DC8E4C-31B4-C64F-B6C1-D6BA413B10C5}"/>
              </a:ext>
            </a:extLst>
          </p:cNvPr>
          <p:cNvPicPr>
            <a:picLocks noChangeAspect="1"/>
          </p:cNvPicPr>
          <p:nvPr/>
        </p:nvPicPr>
        <p:blipFill>
          <a:blip r:embed="rId2"/>
          <a:stretch>
            <a:fillRect/>
          </a:stretch>
        </p:blipFill>
        <p:spPr>
          <a:xfrm>
            <a:off x="378372" y="1825791"/>
            <a:ext cx="6321884" cy="3818263"/>
          </a:xfrm>
          <a:prstGeom prst="rect">
            <a:avLst/>
          </a:prstGeom>
        </p:spPr>
      </p:pic>
      <p:sp>
        <p:nvSpPr>
          <p:cNvPr id="3" name="TextBox 2">
            <a:extLst>
              <a:ext uri="{FF2B5EF4-FFF2-40B4-BE49-F238E27FC236}">
                <a16:creationId xmlns:a16="http://schemas.microsoft.com/office/drawing/2014/main" id="{D8E4A1C6-7D5F-ED4C-95C8-7B7B683621D0}"/>
              </a:ext>
            </a:extLst>
          </p:cNvPr>
          <p:cNvSpPr txBox="1"/>
          <p:nvPr/>
        </p:nvSpPr>
        <p:spPr>
          <a:xfrm>
            <a:off x="2124360" y="1456460"/>
            <a:ext cx="3519545" cy="369332"/>
          </a:xfrm>
          <a:prstGeom prst="rect">
            <a:avLst/>
          </a:prstGeom>
          <a:noFill/>
        </p:spPr>
        <p:txBody>
          <a:bodyPr wrap="square" rtlCol="0">
            <a:spAutoFit/>
          </a:bodyPr>
          <a:lstStyle/>
          <a:p>
            <a:r>
              <a:rPr lang="en-US" dirty="0"/>
              <a:t>Resolution 0.6</a:t>
            </a:r>
          </a:p>
        </p:txBody>
      </p:sp>
      <p:graphicFrame>
        <p:nvGraphicFramePr>
          <p:cNvPr id="4" name="Table 3">
            <a:extLst>
              <a:ext uri="{FF2B5EF4-FFF2-40B4-BE49-F238E27FC236}">
                <a16:creationId xmlns:a16="http://schemas.microsoft.com/office/drawing/2014/main" id="{EE2A5F0D-F06D-9249-AFBC-231D131A56F8}"/>
              </a:ext>
            </a:extLst>
          </p:cNvPr>
          <p:cNvGraphicFramePr>
            <a:graphicFrameLocks noGrp="1"/>
          </p:cNvGraphicFramePr>
          <p:nvPr>
            <p:extLst>
              <p:ext uri="{D42A27DB-BD31-4B8C-83A1-F6EECF244321}">
                <p14:modId xmlns:p14="http://schemas.microsoft.com/office/powerpoint/2010/main" val="2150391350"/>
              </p:ext>
            </p:extLst>
          </p:nvPr>
        </p:nvGraphicFramePr>
        <p:xfrm>
          <a:off x="7102997" y="29387"/>
          <a:ext cx="2686493" cy="6799226"/>
        </p:xfrm>
        <a:graphic>
          <a:graphicData uri="http://schemas.openxmlformats.org/drawingml/2006/table">
            <a:tbl>
              <a:tblPr/>
              <a:tblGrid>
                <a:gridCol w="1478913">
                  <a:extLst>
                    <a:ext uri="{9D8B030D-6E8A-4147-A177-3AD203B41FA5}">
                      <a16:colId xmlns:a16="http://schemas.microsoft.com/office/drawing/2014/main" val="603539087"/>
                    </a:ext>
                  </a:extLst>
                </a:gridCol>
                <a:gridCol w="1207580">
                  <a:extLst>
                    <a:ext uri="{9D8B030D-6E8A-4147-A177-3AD203B41FA5}">
                      <a16:colId xmlns:a16="http://schemas.microsoft.com/office/drawing/2014/main" val="3488668285"/>
                    </a:ext>
                  </a:extLst>
                </a:gridCol>
              </a:tblGrid>
              <a:tr h="178927">
                <a:tc>
                  <a:txBody>
                    <a:bodyPr/>
                    <a:lstStyle/>
                    <a:p>
                      <a:pPr algn="ctr" fontAlgn="b"/>
                      <a:r>
                        <a:rPr lang="en-US" sz="1100" b="1" i="0" u="none" strike="noStrike">
                          <a:solidFill>
                            <a:srgbClr val="FFFFFF"/>
                          </a:solidFill>
                          <a:effectLst/>
                          <a:latin typeface="Calibri" panose="020F0502020204030204" pitchFamily="34" charset="0"/>
                        </a:rPr>
                        <a:t>mouseRNAseq_main</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100" b="1" i="0" u="none" strike="noStrike">
                          <a:solidFill>
                            <a:srgbClr val="FFFFFF"/>
                          </a:solidFill>
                          <a:effectLst/>
                          <a:latin typeface="Calibri" panose="020F0502020204030204" pitchFamily="34" charset="0"/>
                        </a:rPr>
                        <a:t>SCT_snn_res.0.6</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52267705"/>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0</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826379832"/>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1</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776969063"/>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2</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25140486"/>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3</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161285645"/>
                  </a:ext>
                </a:extLst>
              </a:tr>
              <a:tr h="178927">
                <a:tc>
                  <a:txBody>
                    <a:bodyPr/>
                    <a:lstStyle/>
                    <a:p>
                      <a:pPr algn="ctr" fontAlgn="b"/>
                      <a:r>
                        <a:rPr lang="en-US" sz="1100" b="0" i="0" u="none" strike="noStrike">
                          <a:solidFill>
                            <a:srgbClr val="000000"/>
                          </a:solidFill>
                          <a:effectLst/>
                          <a:latin typeface="Calibri" panose="020F0502020204030204" pitchFamily="34" charset="0"/>
                        </a:rPr>
                        <a:t>NA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765491528"/>
                  </a:ext>
                </a:extLst>
              </a:tr>
              <a:tr h="178927">
                <a:tc>
                  <a:txBody>
                    <a:bodyPr/>
                    <a:lstStyle/>
                    <a:p>
                      <a:pPr algn="ctr" fontAlgn="b"/>
                      <a:r>
                        <a:rPr lang="en-US" sz="1100" b="0" i="0" u="none" strike="noStrike">
                          <a:solidFill>
                            <a:srgbClr val="000000"/>
                          </a:solidFill>
                          <a:effectLst/>
                          <a:latin typeface="Calibri" panose="020F0502020204030204" pitchFamily="34" charset="0"/>
                        </a:rPr>
                        <a:t>Erythrocytes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532133775"/>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6</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128463223"/>
                  </a:ext>
                </a:extLst>
              </a:tr>
              <a:tr h="178927">
                <a:tc>
                  <a:txBody>
                    <a:bodyPr/>
                    <a:lstStyle/>
                    <a:p>
                      <a:pPr algn="ctr" fontAlgn="b"/>
                      <a:r>
                        <a:rPr lang="en-US" sz="1100" b="0" i="0" u="none" strike="noStrike">
                          <a:solidFill>
                            <a:srgbClr val="000000"/>
                          </a:solidFill>
                          <a:effectLst/>
                          <a:latin typeface="Calibri" panose="020F0502020204030204" pitchFamily="34" charset="0"/>
                        </a:rPr>
                        <a:t>NA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432144234"/>
                  </a:ext>
                </a:extLst>
              </a:tr>
              <a:tr h="178927">
                <a:tc>
                  <a:txBody>
                    <a:bodyPr/>
                    <a:lstStyle/>
                    <a:p>
                      <a:pPr algn="ctr" fontAlgn="b"/>
                      <a:r>
                        <a:rPr lang="en-US" sz="1100" b="0" i="0" u="none" strike="noStrike">
                          <a:solidFill>
                            <a:srgbClr val="000000"/>
                          </a:solidFill>
                          <a:effectLst/>
                          <a:latin typeface="Calibri" panose="020F0502020204030204" pitchFamily="34" charset="0"/>
                        </a:rPr>
                        <a:t>Erythrocytes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17636352"/>
                  </a:ext>
                </a:extLst>
              </a:tr>
              <a:tr h="178927">
                <a:tc>
                  <a:txBody>
                    <a:bodyPr/>
                    <a:lstStyle/>
                    <a:p>
                      <a:pPr algn="ctr" fontAlgn="b"/>
                      <a:r>
                        <a:rPr lang="en-US" sz="1100" b="0" i="0" u="none" strike="noStrike">
                          <a:solidFill>
                            <a:srgbClr val="000000"/>
                          </a:solidFill>
                          <a:effectLst/>
                          <a:latin typeface="Calibri" panose="020F0502020204030204" pitchFamily="34" charset="0"/>
                        </a:rPr>
                        <a:t>NK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958200227"/>
                  </a:ext>
                </a:extLst>
              </a:tr>
              <a:tr h="178927">
                <a:tc>
                  <a:txBody>
                    <a:bodyPr/>
                    <a:lstStyle/>
                    <a:p>
                      <a:pPr algn="ctr" fontAlgn="b"/>
                      <a:r>
                        <a:rPr lang="en-US" sz="1100" b="0" i="0" u="none" strike="noStrike">
                          <a:solidFill>
                            <a:srgbClr val="000000"/>
                          </a:solidFill>
                          <a:effectLst/>
                          <a:latin typeface="Calibri" panose="020F0502020204030204" pitchFamily="34" charset="0"/>
                        </a:rPr>
                        <a:t>T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10</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477878354"/>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11</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83266094"/>
                  </a:ext>
                </a:extLst>
              </a:tr>
              <a:tr h="178927">
                <a:tc>
                  <a:txBody>
                    <a:bodyPr/>
                    <a:lstStyle/>
                    <a:p>
                      <a:pPr algn="ctr" fontAlgn="b"/>
                      <a:r>
                        <a:rPr lang="en-US" sz="1100" b="0" i="0" u="none" strike="noStrike">
                          <a:solidFill>
                            <a:srgbClr val="000000"/>
                          </a:solidFill>
                          <a:effectLst/>
                          <a:latin typeface="Calibri" panose="020F0502020204030204" pitchFamily="34" charset="0"/>
                        </a:rPr>
                        <a:t>Epithelial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121703484"/>
                  </a:ext>
                </a:extLst>
              </a:tr>
              <a:tr h="178927">
                <a:tc>
                  <a:txBody>
                    <a:bodyPr/>
                    <a:lstStyle/>
                    <a:p>
                      <a:pPr algn="ctr" fontAlgn="b"/>
                      <a:r>
                        <a:rPr lang="en-US" sz="1100" b="0" i="0" u="none" strike="noStrike">
                          <a:solidFill>
                            <a:srgbClr val="000000"/>
                          </a:solidFill>
                          <a:effectLst/>
                          <a:latin typeface="Calibri" panose="020F0502020204030204" pitchFamily="34" charset="0"/>
                        </a:rPr>
                        <a:t>Oligodendrocytes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13</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438721675"/>
                  </a:ext>
                </a:extLst>
              </a:tr>
              <a:tr h="178927">
                <a:tc>
                  <a:txBody>
                    <a:bodyPr/>
                    <a:lstStyle/>
                    <a:p>
                      <a:pPr algn="ctr" fontAlgn="b"/>
                      <a:r>
                        <a:rPr lang="en-US" sz="1100" b="0" i="0" u="none" strike="noStrike">
                          <a:solidFill>
                            <a:srgbClr val="000000"/>
                          </a:solidFill>
                          <a:effectLst/>
                          <a:latin typeface="Calibri" panose="020F0502020204030204" pitchFamily="34" charset="0"/>
                        </a:rPr>
                        <a:t>Monocytes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14</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636634203"/>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15</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856657371"/>
                  </a:ext>
                </a:extLst>
              </a:tr>
              <a:tr h="178927">
                <a:tc>
                  <a:txBody>
                    <a:bodyPr/>
                    <a:lstStyle/>
                    <a:p>
                      <a:pPr algn="ctr" fontAlgn="b"/>
                      <a:r>
                        <a:rPr lang="en-US" sz="1100" b="0" i="0" u="none" strike="noStrike">
                          <a:solidFill>
                            <a:srgbClr val="000000"/>
                          </a:solidFill>
                          <a:effectLst/>
                          <a:latin typeface="Calibri" panose="020F0502020204030204" pitchFamily="34" charset="0"/>
                        </a:rPr>
                        <a:t>Granulocytes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16</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289812662"/>
                  </a:ext>
                </a:extLst>
              </a:tr>
              <a:tr h="178927">
                <a:tc>
                  <a:txBody>
                    <a:bodyPr/>
                    <a:lstStyle/>
                    <a:p>
                      <a:pPr algn="ctr" fontAlgn="b"/>
                      <a:r>
                        <a:rPr lang="en-US" sz="1100" b="0" i="0" u="none" strike="noStrike">
                          <a:solidFill>
                            <a:srgbClr val="000000"/>
                          </a:solidFill>
                          <a:effectLst/>
                          <a:latin typeface="Calibri" panose="020F0502020204030204" pitchFamily="34" charset="0"/>
                        </a:rPr>
                        <a:t>Erythrocytes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17</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260843947"/>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18</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044161540"/>
                  </a:ext>
                </a:extLst>
              </a:tr>
              <a:tr h="178927">
                <a:tc>
                  <a:txBody>
                    <a:bodyPr/>
                    <a:lstStyle/>
                    <a:p>
                      <a:pPr algn="ctr" fontAlgn="b"/>
                      <a:r>
                        <a:rPr lang="en-US" sz="1100" b="0" i="0" u="none" strike="noStrike">
                          <a:solidFill>
                            <a:srgbClr val="000000"/>
                          </a:solidFill>
                          <a:effectLst/>
                          <a:latin typeface="Calibri" panose="020F0502020204030204" pitchFamily="34" charset="0"/>
                        </a:rPr>
                        <a:t>Oligodendrocytes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19</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32221955"/>
                  </a:ext>
                </a:extLst>
              </a:tr>
              <a:tr h="178927">
                <a:tc>
                  <a:txBody>
                    <a:bodyPr/>
                    <a:lstStyle/>
                    <a:p>
                      <a:pPr algn="ctr" fontAlgn="b"/>
                      <a:r>
                        <a:rPr lang="en-US" sz="1100" b="0" i="0" u="none" strike="noStrike">
                          <a:solidFill>
                            <a:srgbClr val="000000"/>
                          </a:solidFill>
                          <a:effectLst/>
                          <a:latin typeface="Calibri" panose="020F0502020204030204" pitchFamily="34" charset="0"/>
                        </a:rPr>
                        <a:t>Macrophages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20</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709994323"/>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21</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309082624"/>
                  </a:ext>
                </a:extLst>
              </a:tr>
              <a:tr h="178927">
                <a:tc>
                  <a:txBody>
                    <a:bodyPr/>
                    <a:lstStyle/>
                    <a:p>
                      <a:pPr algn="ctr" fontAlgn="b"/>
                      <a:r>
                        <a:rPr lang="en-US" sz="1100" b="0" i="0" u="none" strike="noStrike">
                          <a:solidFill>
                            <a:srgbClr val="000000"/>
                          </a:solidFill>
                          <a:effectLst/>
                          <a:latin typeface="Calibri" panose="020F0502020204030204" pitchFamily="34" charset="0"/>
                        </a:rPr>
                        <a:t>Astrocytes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22</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12771037"/>
                  </a:ext>
                </a:extLst>
              </a:tr>
              <a:tr h="178927">
                <a:tc>
                  <a:txBody>
                    <a:bodyPr/>
                    <a:lstStyle/>
                    <a:p>
                      <a:pPr algn="ctr" fontAlgn="b"/>
                      <a:r>
                        <a:rPr lang="en-US" sz="1100" b="0" i="0" u="none" strike="noStrike">
                          <a:solidFill>
                            <a:srgbClr val="000000"/>
                          </a:solidFill>
                          <a:effectLst/>
                          <a:latin typeface="Calibri" panose="020F0502020204030204" pitchFamily="34" charset="0"/>
                        </a:rPr>
                        <a:t>NK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23</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675533707"/>
                  </a:ext>
                </a:extLst>
              </a:tr>
              <a:tr h="178927">
                <a:tc>
                  <a:txBody>
                    <a:bodyPr/>
                    <a:lstStyle/>
                    <a:p>
                      <a:pPr algn="ctr" fontAlgn="b"/>
                      <a:r>
                        <a:rPr lang="en-US" sz="1100" b="0" i="0" u="none" strike="noStrike">
                          <a:solidFill>
                            <a:srgbClr val="000000"/>
                          </a:solidFill>
                          <a:effectLst/>
                          <a:latin typeface="Calibri" panose="020F0502020204030204" pitchFamily="34" charset="0"/>
                        </a:rPr>
                        <a:t>Neurons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24</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991198166"/>
                  </a:ext>
                </a:extLst>
              </a:tr>
              <a:tr h="178927">
                <a:tc>
                  <a:txBody>
                    <a:bodyPr/>
                    <a:lstStyle/>
                    <a:p>
                      <a:pPr algn="ctr" fontAlgn="b"/>
                      <a:r>
                        <a:rPr lang="en-US" sz="1100" b="0" i="0" u="none" strike="noStrike">
                          <a:solidFill>
                            <a:srgbClr val="000000"/>
                          </a:solidFill>
                          <a:effectLst/>
                          <a:latin typeface="Calibri" panose="020F0502020204030204" pitchFamily="34" charset="0"/>
                        </a:rPr>
                        <a:t>Epithelial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25</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746215708"/>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26</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323046531"/>
                  </a:ext>
                </a:extLst>
              </a:tr>
              <a:tr h="178927">
                <a:tc>
                  <a:txBody>
                    <a:bodyPr/>
                    <a:lstStyle/>
                    <a:p>
                      <a:pPr algn="ctr" fontAlgn="b"/>
                      <a:r>
                        <a:rPr lang="en-US" sz="1100" b="0" i="0" u="none" strike="noStrike">
                          <a:solidFill>
                            <a:srgbClr val="000000"/>
                          </a:solidFill>
                          <a:effectLst/>
                          <a:latin typeface="Calibri" panose="020F0502020204030204" pitchFamily="34" charset="0"/>
                        </a:rPr>
                        <a:t>Fibroblasts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27</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459905248"/>
                  </a:ext>
                </a:extLst>
              </a:tr>
              <a:tr h="178927">
                <a:tc>
                  <a:txBody>
                    <a:bodyPr/>
                    <a:lstStyle/>
                    <a:p>
                      <a:pPr algn="ctr" fontAlgn="b"/>
                      <a:r>
                        <a:rPr lang="en-US" sz="1100" b="0" i="0" u="none" strike="noStrike">
                          <a:solidFill>
                            <a:srgbClr val="000000"/>
                          </a:solidFill>
                          <a:effectLst/>
                          <a:latin typeface="Calibri" panose="020F0502020204030204" pitchFamily="34" charset="0"/>
                        </a:rPr>
                        <a:t>Endothelial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28</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682953359"/>
                  </a:ext>
                </a:extLst>
              </a:tr>
              <a:tr h="178927">
                <a:tc>
                  <a:txBody>
                    <a:bodyPr/>
                    <a:lstStyle/>
                    <a:p>
                      <a:pPr algn="ctr" fontAlgn="b"/>
                      <a:r>
                        <a:rPr lang="en-US" sz="1100" b="0" i="0" u="none" strike="noStrike">
                          <a:solidFill>
                            <a:srgbClr val="000000"/>
                          </a:solidFill>
                          <a:effectLst/>
                          <a:latin typeface="Calibri" panose="020F0502020204030204" pitchFamily="34" charset="0"/>
                        </a:rPr>
                        <a:t>Neurons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29</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500836222"/>
                  </a:ext>
                </a:extLst>
              </a:tr>
              <a:tr h="178927">
                <a:tc>
                  <a:txBody>
                    <a:bodyPr/>
                    <a:lstStyle/>
                    <a:p>
                      <a:pPr algn="ctr" fontAlgn="b"/>
                      <a:r>
                        <a:rPr lang="en-US" sz="1100" b="0" i="0" u="none" strike="noStrike">
                          <a:solidFill>
                            <a:srgbClr val="000000"/>
                          </a:solidFill>
                          <a:effectLst/>
                          <a:latin typeface="Calibri" panose="020F0502020204030204" pitchFamily="34" charset="0"/>
                        </a:rPr>
                        <a:t>Fibroblasts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30</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679386989"/>
                  </a:ext>
                </a:extLst>
              </a:tr>
              <a:tr h="178927">
                <a:tc>
                  <a:txBody>
                    <a:bodyPr/>
                    <a:lstStyle/>
                    <a:p>
                      <a:pPr algn="ctr" fontAlgn="b"/>
                      <a:r>
                        <a:rPr lang="en-US" sz="1100" b="0" i="0" u="none" strike="noStrike">
                          <a:solidFill>
                            <a:srgbClr val="000000"/>
                          </a:solidFill>
                          <a:effectLst/>
                          <a:latin typeface="Calibri" panose="020F0502020204030204" pitchFamily="34" charset="0"/>
                        </a:rPr>
                        <a:t>Epithelial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31</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596931624"/>
                  </a:ext>
                </a:extLst>
              </a:tr>
              <a:tr h="178927">
                <a:tc>
                  <a:txBody>
                    <a:bodyPr/>
                    <a:lstStyle/>
                    <a:p>
                      <a:pPr algn="ctr" fontAlgn="b"/>
                      <a:r>
                        <a:rPr lang="en-US" sz="1100" b="0" i="0" u="none" strike="noStrike">
                          <a:solidFill>
                            <a:srgbClr val="000000"/>
                          </a:solidFill>
                          <a:effectLst/>
                          <a:latin typeface="Calibri" panose="020F0502020204030204" pitchFamily="34" charset="0"/>
                        </a:rPr>
                        <a:t>Fibroblasts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32</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97327854"/>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33</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449504539"/>
                  </a:ext>
                </a:extLst>
              </a:tr>
              <a:tr h="178927">
                <a:tc>
                  <a:txBody>
                    <a:bodyPr/>
                    <a:lstStyle/>
                    <a:p>
                      <a:pPr algn="ctr" fontAlgn="b"/>
                      <a:r>
                        <a:rPr lang="en-US" sz="1100" b="0" i="0" u="none" strike="noStrike">
                          <a:solidFill>
                            <a:srgbClr val="000000"/>
                          </a:solidFill>
                          <a:effectLst/>
                          <a:latin typeface="Calibri" panose="020F0502020204030204" pitchFamily="34" charset="0"/>
                        </a:rPr>
                        <a:t>Endothelial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34</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81843111"/>
                  </a:ext>
                </a:extLst>
              </a:tr>
              <a:tr h="178927">
                <a:tc>
                  <a:txBody>
                    <a:bodyPr/>
                    <a:lstStyle/>
                    <a:p>
                      <a:pPr algn="ctr" fontAlgn="b"/>
                      <a:r>
                        <a:rPr lang="en-US" sz="1100" b="0" i="0" u="none" strike="noStrike">
                          <a:solidFill>
                            <a:srgbClr val="000000"/>
                          </a:solidFill>
                          <a:effectLst/>
                          <a:latin typeface="Calibri" panose="020F0502020204030204" pitchFamily="34" charset="0"/>
                        </a:rPr>
                        <a:t>Epithelial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35</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14481702"/>
                  </a:ext>
                </a:extLst>
              </a:tr>
              <a:tr h="178927">
                <a:tc>
                  <a:txBody>
                    <a:bodyPr/>
                    <a:lstStyle/>
                    <a:p>
                      <a:pPr algn="ctr" fontAlgn="b"/>
                      <a:r>
                        <a:rPr lang="en-US" sz="1100" b="0" i="0" u="none" strike="noStrike">
                          <a:solidFill>
                            <a:srgbClr val="000000"/>
                          </a:solidFill>
                          <a:effectLst/>
                          <a:latin typeface="Calibri" panose="020F0502020204030204" pitchFamily="34" charset="0"/>
                        </a:rPr>
                        <a:t>Monocytes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36</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830489978"/>
                  </a:ext>
                </a:extLst>
              </a:tr>
            </a:tbl>
          </a:graphicData>
        </a:graphic>
      </p:graphicFrame>
    </p:spTree>
    <p:extLst>
      <p:ext uri="{BB962C8B-B14F-4D97-AF65-F5344CB8AC3E}">
        <p14:creationId xmlns:p14="http://schemas.microsoft.com/office/powerpoint/2010/main" val="3336158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C32CC7-F703-764E-B81D-BE657565C8D1}"/>
              </a:ext>
            </a:extLst>
          </p:cNvPr>
          <p:cNvPicPr>
            <a:picLocks noChangeAspect="1"/>
          </p:cNvPicPr>
          <p:nvPr/>
        </p:nvPicPr>
        <p:blipFill>
          <a:blip r:embed="rId2"/>
          <a:stretch>
            <a:fillRect/>
          </a:stretch>
        </p:blipFill>
        <p:spPr>
          <a:xfrm>
            <a:off x="0" y="3279435"/>
            <a:ext cx="7853680" cy="3286897"/>
          </a:xfrm>
          <a:prstGeom prst="rect">
            <a:avLst/>
          </a:prstGeom>
        </p:spPr>
      </p:pic>
      <p:pic>
        <p:nvPicPr>
          <p:cNvPr id="7" name="Picture 6">
            <a:extLst>
              <a:ext uri="{FF2B5EF4-FFF2-40B4-BE49-F238E27FC236}">
                <a16:creationId xmlns:a16="http://schemas.microsoft.com/office/drawing/2014/main" id="{F10C4C15-FB2B-334E-9AE0-EE945A445075}"/>
              </a:ext>
            </a:extLst>
          </p:cNvPr>
          <p:cNvPicPr>
            <a:picLocks noChangeAspect="1"/>
          </p:cNvPicPr>
          <p:nvPr/>
        </p:nvPicPr>
        <p:blipFill>
          <a:blip r:embed="rId3"/>
          <a:stretch>
            <a:fillRect/>
          </a:stretch>
        </p:blipFill>
        <p:spPr>
          <a:xfrm>
            <a:off x="619211" y="547817"/>
            <a:ext cx="10261600" cy="1981200"/>
          </a:xfrm>
          <a:prstGeom prst="rect">
            <a:avLst/>
          </a:prstGeom>
        </p:spPr>
      </p:pic>
      <p:pic>
        <p:nvPicPr>
          <p:cNvPr id="9" name="Picture 8">
            <a:extLst>
              <a:ext uri="{FF2B5EF4-FFF2-40B4-BE49-F238E27FC236}">
                <a16:creationId xmlns:a16="http://schemas.microsoft.com/office/drawing/2014/main" id="{5AF1FF15-FED8-2E45-8DF2-407FD37EBE08}"/>
              </a:ext>
            </a:extLst>
          </p:cNvPr>
          <p:cNvPicPr>
            <a:picLocks noChangeAspect="1"/>
          </p:cNvPicPr>
          <p:nvPr/>
        </p:nvPicPr>
        <p:blipFill>
          <a:blip r:embed="rId4"/>
          <a:stretch>
            <a:fillRect/>
          </a:stretch>
        </p:blipFill>
        <p:spPr>
          <a:xfrm>
            <a:off x="2876036" y="2700849"/>
            <a:ext cx="4080818" cy="395428"/>
          </a:xfrm>
          <a:prstGeom prst="rect">
            <a:avLst/>
          </a:prstGeom>
        </p:spPr>
      </p:pic>
      <p:sp>
        <p:nvSpPr>
          <p:cNvPr id="10" name="TextBox 9">
            <a:extLst>
              <a:ext uri="{FF2B5EF4-FFF2-40B4-BE49-F238E27FC236}">
                <a16:creationId xmlns:a16="http://schemas.microsoft.com/office/drawing/2014/main" id="{C4D1B0D7-9425-A547-BBEF-7C7B9102D02B}"/>
              </a:ext>
            </a:extLst>
          </p:cNvPr>
          <p:cNvSpPr txBox="1"/>
          <p:nvPr/>
        </p:nvSpPr>
        <p:spPr>
          <a:xfrm>
            <a:off x="1677431" y="2746384"/>
            <a:ext cx="1198605" cy="369332"/>
          </a:xfrm>
          <a:prstGeom prst="rect">
            <a:avLst/>
          </a:prstGeom>
          <a:noFill/>
        </p:spPr>
        <p:txBody>
          <a:bodyPr wrap="square" rtlCol="0">
            <a:spAutoFit/>
          </a:bodyPr>
          <a:lstStyle/>
          <a:p>
            <a:r>
              <a:rPr lang="en-US" dirty="0"/>
              <a:t>Total cells</a:t>
            </a:r>
          </a:p>
        </p:txBody>
      </p:sp>
      <p:pic>
        <p:nvPicPr>
          <p:cNvPr id="11" name="Picture 10">
            <a:extLst>
              <a:ext uri="{FF2B5EF4-FFF2-40B4-BE49-F238E27FC236}">
                <a16:creationId xmlns:a16="http://schemas.microsoft.com/office/drawing/2014/main" id="{FCBC787E-7193-FE40-930C-30F7A18FAD17}"/>
              </a:ext>
            </a:extLst>
          </p:cNvPr>
          <p:cNvPicPr>
            <a:picLocks noChangeAspect="1"/>
          </p:cNvPicPr>
          <p:nvPr/>
        </p:nvPicPr>
        <p:blipFill>
          <a:blip r:embed="rId5"/>
          <a:stretch>
            <a:fillRect/>
          </a:stretch>
        </p:blipFill>
        <p:spPr>
          <a:xfrm>
            <a:off x="7853680" y="3115716"/>
            <a:ext cx="4329114" cy="3194467"/>
          </a:xfrm>
          <a:prstGeom prst="rect">
            <a:avLst/>
          </a:prstGeom>
        </p:spPr>
      </p:pic>
    </p:spTree>
    <p:extLst>
      <p:ext uri="{BB962C8B-B14F-4D97-AF65-F5344CB8AC3E}">
        <p14:creationId xmlns:p14="http://schemas.microsoft.com/office/powerpoint/2010/main" val="1940137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F07E61-6DDF-FD4B-93D6-242D959BD321}"/>
              </a:ext>
            </a:extLst>
          </p:cNvPr>
          <p:cNvPicPr>
            <a:picLocks noChangeAspect="1"/>
          </p:cNvPicPr>
          <p:nvPr/>
        </p:nvPicPr>
        <p:blipFill>
          <a:blip r:embed="rId2"/>
          <a:stretch>
            <a:fillRect/>
          </a:stretch>
        </p:blipFill>
        <p:spPr>
          <a:xfrm>
            <a:off x="87994" y="3781168"/>
            <a:ext cx="9330469" cy="2959444"/>
          </a:xfrm>
          <a:prstGeom prst="rect">
            <a:avLst/>
          </a:prstGeom>
        </p:spPr>
      </p:pic>
      <p:pic>
        <p:nvPicPr>
          <p:cNvPr id="5" name="Picture 4">
            <a:extLst>
              <a:ext uri="{FF2B5EF4-FFF2-40B4-BE49-F238E27FC236}">
                <a16:creationId xmlns:a16="http://schemas.microsoft.com/office/drawing/2014/main" id="{2ECFE7B4-8E01-4843-951A-CDE9900D767E}"/>
              </a:ext>
            </a:extLst>
          </p:cNvPr>
          <p:cNvPicPr>
            <a:picLocks noChangeAspect="1"/>
          </p:cNvPicPr>
          <p:nvPr/>
        </p:nvPicPr>
        <p:blipFill>
          <a:blip r:embed="rId3"/>
          <a:stretch>
            <a:fillRect/>
          </a:stretch>
        </p:blipFill>
        <p:spPr>
          <a:xfrm>
            <a:off x="917360" y="2677469"/>
            <a:ext cx="6361922" cy="671212"/>
          </a:xfrm>
          <a:prstGeom prst="rect">
            <a:avLst/>
          </a:prstGeom>
        </p:spPr>
      </p:pic>
      <p:pic>
        <p:nvPicPr>
          <p:cNvPr id="6" name="Picture 5">
            <a:extLst>
              <a:ext uri="{FF2B5EF4-FFF2-40B4-BE49-F238E27FC236}">
                <a16:creationId xmlns:a16="http://schemas.microsoft.com/office/drawing/2014/main" id="{67B58982-2B34-3245-BA57-BF2AF6E22D0B}"/>
              </a:ext>
            </a:extLst>
          </p:cNvPr>
          <p:cNvPicPr>
            <a:picLocks noChangeAspect="1"/>
          </p:cNvPicPr>
          <p:nvPr/>
        </p:nvPicPr>
        <p:blipFill>
          <a:blip r:embed="rId4"/>
          <a:stretch>
            <a:fillRect/>
          </a:stretch>
        </p:blipFill>
        <p:spPr>
          <a:xfrm>
            <a:off x="7934189" y="290383"/>
            <a:ext cx="3965677" cy="3231293"/>
          </a:xfrm>
          <a:prstGeom prst="rect">
            <a:avLst/>
          </a:prstGeom>
        </p:spPr>
      </p:pic>
      <p:sp>
        <p:nvSpPr>
          <p:cNvPr id="7" name="TextBox 6">
            <a:extLst>
              <a:ext uri="{FF2B5EF4-FFF2-40B4-BE49-F238E27FC236}">
                <a16:creationId xmlns:a16="http://schemas.microsoft.com/office/drawing/2014/main" id="{2F7B6CF9-8C3B-6B4B-B3AD-321F33BA9713}"/>
              </a:ext>
            </a:extLst>
          </p:cNvPr>
          <p:cNvSpPr txBox="1"/>
          <p:nvPr/>
        </p:nvSpPr>
        <p:spPr>
          <a:xfrm>
            <a:off x="1349276" y="1044653"/>
            <a:ext cx="5817072" cy="1200329"/>
          </a:xfrm>
          <a:prstGeom prst="rect">
            <a:avLst/>
          </a:prstGeom>
          <a:noFill/>
        </p:spPr>
        <p:txBody>
          <a:bodyPr wrap="square" rtlCol="0">
            <a:spAutoFit/>
          </a:bodyPr>
          <a:lstStyle/>
          <a:p>
            <a:r>
              <a:rPr lang="en-US" sz="2400" dirty="0"/>
              <a:t>Select only the microglial cells annotated by </a:t>
            </a:r>
            <a:r>
              <a:rPr lang="en-US" sz="2400" dirty="0" err="1"/>
              <a:t>mouseRNAseq_main</a:t>
            </a:r>
            <a:r>
              <a:rPr lang="en-US" sz="2400" dirty="0"/>
              <a:t>, </a:t>
            </a:r>
            <a:r>
              <a:rPr lang="en-US" sz="2400" dirty="0" err="1"/>
              <a:t>reclusterd</a:t>
            </a:r>
            <a:r>
              <a:rPr lang="en-US" sz="2400" dirty="0"/>
              <a:t> the cells</a:t>
            </a:r>
          </a:p>
          <a:p>
            <a:endParaRPr lang="en-US" sz="2400" dirty="0"/>
          </a:p>
        </p:txBody>
      </p:sp>
      <p:sp>
        <p:nvSpPr>
          <p:cNvPr id="8" name="TextBox 7">
            <a:extLst>
              <a:ext uri="{FF2B5EF4-FFF2-40B4-BE49-F238E27FC236}">
                <a16:creationId xmlns:a16="http://schemas.microsoft.com/office/drawing/2014/main" id="{4BB82F9A-A296-FA4E-A930-CB6A39399A7C}"/>
              </a:ext>
            </a:extLst>
          </p:cNvPr>
          <p:cNvSpPr txBox="1"/>
          <p:nvPr/>
        </p:nvSpPr>
        <p:spPr>
          <a:xfrm>
            <a:off x="10651525" y="3521676"/>
            <a:ext cx="1713470" cy="1477328"/>
          </a:xfrm>
          <a:prstGeom prst="rect">
            <a:avLst/>
          </a:prstGeom>
          <a:noFill/>
        </p:spPr>
        <p:txBody>
          <a:bodyPr wrap="square" rtlCol="0">
            <a:spAutoFit/>
          </a:bodyPr>
          <a:lstStyle/>
          <a:p>
            <a:r>
              <a:rPr lang="en-US" dirty="0"/>
              <a:t>Number of microglia cells in each cluster split by sample</a:t>
            </a:r>
          </a:p>
          <a:p>
            <a:endParaRPr lang="en-US" dirty="0"/>
          </a:p>
        </p:txBody>
      </p:sp>
    </p:spTree>
    <p:extLst>
      <p:ext uri="{BB962C8B-B14F-4D97-AF65-F5344CB8AC3E}">
        <p14:creationId xmlns:p14="http://schemas.microsoft.com/office/powerpoint/2010/main" val="2024857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B696C99-9266-C44A-9B41-68FE4A87FAB7}"/>
              </a:ext>
            </a:extLst>
          </p:cNvPr>
          <p:cNvSpPr txBox="1"/>
          <p:nvPr/>
        </p:nvSpPr>
        <p:spPr>
          <a:xfrm>
            <a:off x="3339378" y="349416"/>
            <a:ext cx="6658061" cy="369332"/>
          </a:xfrm>
          <a:prstGeom prst="rect">
            <a:avLst/>
          </a:prstGeom>
          <a:noFill/>
        </p:spPr>
        <p:txBody>
          <a:bodyPr wrap="square" rtlCol="0">
            <a:spAutoFit/>
          </a:bodyPr>
          <a:lstStyle/>
          <a:p>
            <a:r>
              <a:rPr lang="en-US" dirty="0"/>
              <a:t>Before batch correction, group by </a:t>
            </a:r>
            <a:r>
              <a:rPr lang="en-US" dirty="0" err="1"/>
              <a:t>mouseRNAseq_main</a:t>
            </a:r>
            <a:endParaRPr lang="en-US" dirty="0"/>
          </a:p>
        </p:txBody>
      </p:sp>
      <p:pic>
        <p:nvPicPr>
          <p:cNvPr id="9" name="Picture 8">
            <a:extLst>
              <a:ext uri="{FF2B5EF4-FFF2-40B4-BE49-F238E27FC236}">
                <a16:creationId xmlns:a16="http://schemas.microsoft.com/office/drawing/2014/main" id="{B639F145-7A09-C342-9C8A-C429AA2DD7A7}"/>
              </a:ext>
            </a:extLst>
          </p:cNvPr>
          <p:cNvPicPr>
            <a:picLocks noChangeAspect="1"/>
          </p:cNvPicPr>
          <p:nvPr/>
        </p:nvPicPr>
        <p:blipFill>
          <a:blip r:embed="rId2"/>
          <a:stretch>
            <a:fillRect/>
          </a:stretch>
        </p:blipFill>
        <p:spPr>
          <a:xfrm>
            <a:off x="206734" y="902073"/>
            <a:ext cx="11267440" cy="5465953"/>
          </a:xfrm>
          <a:prstGeom prst="rect">
            <a:avLst/>
          </a:prstGeom>
        </p:spPr>
      </p:pic>
    </p:spTree>
    <p:extLst>
      <p:ext uri="{BB962C8B-B14F-4D97-AF65-F5344CB8AC3E}">
        <p14:creationId xmlns:p14="http://schemas.microsoft.com/office/powerpoint/2010/main" val="443506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018179-4A8F-874F-9FA7-BD4F455674FA}"/>
              </a:ext>
            </a:extLst>
          </p:cNvPr>
          <p:cNvPicPr>
            <a:picLocks noChangeAspect="1"/>
          </p:cNvPicPr>
          <p:nvPr/>
        </p:nvPicPr>
        <p:blipFill>
          <a:blip r:embed="rId2"/>
          <a:stretch>
            <a:fillRect/>
          </a:stretch>
        </p:blipFill>
        <p:spPr>
          <a:xfrm>
            <a:off x="187754" y="152400"/>
            <a:ext cx="8356600" cy="3276600"/>
          </a:xfrm>
          <a:prstGeom prst="rect">
            <a:avLst/>
          </a:prstGeom>
        </p:spPr>
      </p:pic>
      <p:pic>
        <p:nvPicPr>
          <p:cNvPr id="3" name="Picture 2">
            <a:extLst>
              <a:ext uri="{FF2B5EF4-FFF2-40B4-BE49-F238E27FC236}">
                <a16:creationId xmlns:a16="http://schemas.microsoft.com/office/drawing/2014/main" id="{CB5632F4-4155-1241-AA29-B16E0106FFBC}"/>
              </a:ext>
            </a:extLst>
          </p:cNvPr>
          <p:cNvPicPr>
            <a:picLocks noChangeAspect="1"/>
          </p:cNvPicPr>
          <p:nvPr/>
        </p:nvPicPr>
        <p:blipFill>
          <a:blip r:embed="rId3"/>
          <a:stretch>
            <a:fillRect/>
          </a:stretch>
        </p:blipFill>
        <p:spPr>
          <a:xfrm>
            <a:off x="60754" y="3429000"/>
            <a:ext cx="8483600" cy="3429000"/>
          </a:xfrm>
          <a:prstGeom prst="rect">
            <a:avLst/>
          </a:prstGeom>
        </p:spPr>
      </p:pic>
      <p:sp>
        <p:nvSpPr>
          <p:cNvPr id="4" name="TextBox 3">
            <a:extLst>
              <a:ext uri="{FF2B5EF4-FFF2-40B4-BE49-F238E27FC236}">
                <a16:creationId xmlns:a16="http://schemas.microsoft.com/office/drawing/2014/main" id="{9427330D-D531-7449-8CF9-A013A918E294}"/>
              </a:ext>
            </a:extLst>
          </p:cNvPr>
          <p:cNvSpPr txBox="1"/>
          <p:nvPr/>
        </p:nvSpPr>
        <p:spPr>
          <a:xfrm>
            <a:off x="8729705" y="2782669"/>
            <a:ext cx="3274541" cy="1200329"/>
          </a:xfrm>
          <a:prstGeom prst="rect">
            <a:avLst/>
          </a:prstGeom>
          <a:noFill/>
        </p:spPr>
        <p:txBody>
          <a:bodyPr wrap="square" rtlCol="0">
            <a:spAutoFit/>
          </a:bodyPr>
          <a:lstStyle/>
          <a:p>
            <a:r>
              <a:rPr lang="en-US" dirty="0"/>
              <a:t>Checking expression of microglia markers in the cells labelled as Oligodendrocytes – weak but nonzero expression</a:t>
            </a:r>
          </a:p>
        </p:txBody>
      </p:sp>
    </p:spTree>
    <p:extLst>
      <p:ext uri="{BB962C8B-B14F-4D97-AF65-F5344CB8AC3E}">
        <p14:creationId xmlns:p14="http://schemas.microsoft.com/office/powerpoint/2010/main" val="1209646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D6227E-1999-D64B-BBCB-42463E25664F}"/>
              </a:ext>
            </a:extLst>
          </p:cNvPr>
          <p:cNvPicPr>
            <a:picLocks noChangeAspect="1"/>
          </p:cNvPicPr>
          <p:nvPr/>
        </p:nvPicPr>
        <p:blipFill>
          <a:blip r:embed="rId2"/>
          <a:stretch>
            <a:fillRect/>
          </a:stretch>
        </p:blipFill>
        <p:spPr>
          <a:xfrm>
            <a:off x="230488" y="91143"/>
            <a:ext cx="9247144" cy="2853884"/>
          </a:xfrm>
          <a:prstGeom prst="rect">
            <a:avLst/>
          </a:prstGeom>
        </p:spPr>
      </p:pic>
      <p:pic>
        <p:nvPicPr>
          <p:cNvPr id="5" name="Picture 4">
            <a:extLst>
              <a:ext uri="{FF2B5EF4-FFF2-40B4-BE49-F238E27FC236}">
                <a16:creationId xmlns:a16="http://schemas.microsoft.com/office/drawing/2014/main" id="{B2EA5469-E5EB-CA40-9EFC-249046C485E5}"/>
              </a:ext>
            </a:extLst>
          </p:cNvPr>
          <p:cNvPicPr>
            <a:picLocks noChangeAspect="1"/>
          </p:cNvPicPr>
          <p:nvPr/>
        </p:nvPicPr>
        <p:blipFill>
          <a:blip r:embed="rId3"/>
          <a:stretch>
            <a:fillRect/>
          </a:stretch>
        </p:blipFill>
        <p:spPr>
          <a:xfrm>
            <a:off x="230488" y="3313842"/>
            <a:ext cx="9156700" cy="2578100"/>
          </a:xfrm>
          <a:prstGeom prst="rect">
            <a:avLst/>
          </a:prstGeom>
        </p:spPr>
      </p:pic>
      <p:sp>
        <p:nvSpPr>
          <p:cNvPr id="6" name="TextBox 5">
            <a:extLst>
              <a:ext uri="{FF2B5EF4-FFF2-40B4-BE49-F238E27FC236}">
                <a16:creationId xmlns:a16="http://schemas.microsoft.com/office/drawing/2014/main" id="{27C25D8B-CF0B-3648-A7A4-7A9D54D94F01}"/>
              </a:ext>
            </a:extLst>
          </p:cNvPr>
          <p:cNvSpPr txBox="1"/>
          <p:nvPr/>
        </p:nvSpPr>
        <p:spPr>
          <a:xfrm>
            <a:off x="9275805" y="2852177"/>
            <a:ext cx="3274541" cy="1200329"/>
          </a:xfrm>
          <a:prstGeom prst="rect">
            <a:avLst/>
          </a:prstGeom>
          <a:noFill/>
        </p:spPr>
        <p:txBody>
          <a:bodyPr wrap="square" rtlCol="0">
            <a:spAutoFit/>
          </a:bodyPr>
          <a:lstStyle/>
          <a:p>
            <a:r>
              <a:rPr lang="en-US" dirty="0"/>
              <a:t>Checking expression of Oligodendrocytes markers </a:t>
            </a:r>
          </a:p>
          <a:p>
            <a:r>
              <a:rPr lang="en-US" dirty="0"/>
              <a:t>in Oligodendrocytes – high expression as expected</a:t>
            </a:r>
          </a:p>
        </p:txBody>
      </p:sp>
    </p:spTree>
    <p:extLst>
      <p:ext uri="{BB962C8B-B14F-4D97-AF65-F5344CB8AC3E}">
        <p14:creationId xmlns:p14="http://schemas.microsoft.com/office/powerpoint/2010/main" val="1746149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7C25D8B-CF0B-3648-A7A4-7A9D54D94F01}"/>
              </a:ext>
            </a:extLst>
          </p:cNvPr>
          <p:cNvSpPr txBox="1"/>
          <p:nvPr/>
        </p:nvSpPr>
        <p:spPr>
          <a:xfrm>
            <a:off x="3010415" y="466859"/>
            <a:ext cx="9510584" cy="646331"/>
          </a:xfrm>
          <a:prstGeom prst="rect">
            <a:avLst/>
          </a:prstGeom>
          <a:noFill/>
        </p:spPr>
        <p:txBody>
          <a:bodyPr wrap="square" rtlCol="0">
            <a:spAutoFit/>
          </a:bodyPr>
          <a:lstStyle/>
          <a:p>
            <a:r>
              <a:rPr lang="en-US" dirty="0"/>
              <a:t>Checking expression of Oligodendrocytes markers </a:t>
            </a:r>
          </a:p>
          <a:p>
            <a:r>
              <a:rPr lang="en-US" dirty="0"/>
              <a:t>in Microglia  – weak but nonzero expression</a:t>
            </a:r>
          </a:p>
        </p:txBody>
      </p:sp>
      <p:pic>
        <p:nvPicPr>
          <p:cNvPr id="2" name="Picture 1">
            <a:extLst>
              <a:ext uri="{FF2B5EF4-FFF2-40B4-BE49-F238E27FC236}">
                <a16:creationId xmlns:a16="http://schemas.microsoft.com/office/drawing/2014/main" id="{D3372486-6E38-574F-9768-472BECECE2C8}"/>
              </a:ext>
            </a:extLst>
          </p:cNvPr>
          <p:cNvPicPr>
            <a:picLocks noChangeAspect="1"/>
          </p:cNvPicPr>
          <p:nvPr/>
        </p:nvPicPr>
        <p:blipFill>
          <a:blip r:embed="rId2"/>
          <a:stretch>
            <a:fillRect/>
          </a:stretch>
        </p:blipFill>
        <p:spPr>
          <a:xfrm>
            <a:off x="347705" y="1923838"/>
            <a:ext cx="8928100" cy="2133600"/>
          </a:xfrm>
          <a:prstGeom prst="rect">
            <a:avLst/>
          </a:prstGeom>
        </p:spPr>
      </p:pic>
      <p:pic>
        <p:nvPicPr>
          <p:cNvPr id="3" name="Picture 2">
            <a:extLst>
              <a:ext uri="{FF2B5EF4-FFF2-40B4-BE49-F238E27FC236}">
                <a16:creationId xmlns:a16="http://schemas.microsoft.com/office/drawing/2014/main" id="{0793E116-3015-FD4A-80D2-2132E296FF5D}"/>
              </a:ext>
            </a:extLst>
          </p:cNvPr>
          <p:cNvPicPr>
            <a:picLocks noChangeAspect="1"/>
          </p:cNvPicPr>
          <p:nvPr/>
        </p:nvPicPr>
        <p:blipFill>
          <a:blip r:embed="rId3"/>
          <a:stretch>
            <a:fillRect/>
          </a:stretch>
        </p:blipFill>
        <p:spPr>
          <a:xfrm>
            <a:off x="347705" y="4410852"/>
            <a:ext cx="9123234" cy="2079143"/>
          </a:xfrm>
          <a:prstGeom prst="rect">
            <a:avLst/>
          </a:prstGeom>
        </p:spPr>
      </p:pic>
    </p:spTree>
    <p:extLst>
      <p:ext uri="{BB962C8B-B14F-4D97-AF65-F5344CB8AC3E}">
        <p14:creationId xmlns:p14="http://schemas.microsoft.com/office/powerpoint/2010/main" val="1236948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55BCAF-7FB0-A948-8583-4EBDB80DE901}"/>
              </a:ext>
            </a:extLst>
          </p:cNvPr>
          <p:cNvPicPr>
            <a:picLocks noChangeAspect="1"/>
          </p:cNvPicPr>
          <p:nvPr/>
        </p:nvPicPr>
        <p:blipFill>
          <a:blip r:embed="rId3"/>
          <a:stretch>
            <a:fillRect/>
          </a:stretch>
        </p:blipFill>
        <p:spPr>
          <a:xfrm>
            <a:off x="6981077" y="1913273"/>
            <a:ext cx="5210923" cy="3523700"/>
          </a:xfrm>
          <a:prstGeom prst="rect">
            <a:avLst/>
          </a:prstGeom>
        </p:spPr>
      </p:pic>
      <p:pic>
        <p:nvPicPr>
          <p:cNvPr id="3" name="Picture 2">
            <a:extLst>
              <a:ext uri="{FF2B5EF4-FFF2-40B4-BE49-F238E27FC236}">
                <a16:creationId xmlns:a16="http://schemas.microsoft.com/office/drawing/2014/main" id="{0B6C0246-0A8E-E043-88BC-B16C78A3E90C}"/>
              </a:ext>
            </a:extLst>
          </p:cNvPr>
          <p:cNvPicPr>
            <a:picLocks noChangeAspect="1"/>
          </p:cNvPicPr>
          <p:nvPr/>
        </p:nvPicPr>
        <p:blipFill>
          <a:blip r:embed="rId4"/>
          <a:stretch>
            <a:fillRect/>
          </a:stretch>
        </p:blipFill>
        <p:spPr>
          <a:xfrm>
            <a:off x="383850" y="1937530"/>
            <a:ext cx="6597227" cy="3969001"/>
          </a:xfrm>
          <a:prstGeom prst="rect">
            <a:avLst/>
          </a:prstGeom>
        </p:spPr>
      </p:pic>
      <p:sp>
        <p:nvSpPr>
          <p:cNvPr id="4" name="TextBox 3">
            <a:extLst>
              <a:ext uri="{FF2B5EF4-FFF2-40B4-BE49-F238E27FC236}">
                <a16:creationId xmlns:a16="http://schemas.microsoft.com/office/drawing/2014/main" id="{F0CF287E-877F-274F-9E99-BE60C2C7987B}"/>
              </a:ext>
            </a:extLst>
          </p:cNvPr>
          <p:cNvSpPr txBox="1"/>
          <p:nvPr/>
        </p:nvSpPr>
        <p:spPr>
          <a:xfrm>
            <a:off x="1298027" y="829865"/>
            <a:ext cx="9595945" cy="461665"/>
          </a:xfrm>
          <a:prstGeom prst="rect">
            <a:avLst/>
          </a:prstGeom>
          <a:noFill/>
        </p:spPr>
        <p:txBody>
          <a:bodyPr wrap="square" rtlCol="0">
            <a:spAutoFit/>
          </a:bodyPr>
          <a:lstStyle/>
          <a:p>
            <a:r>
              <a:rPr lang="en-US" sz="2400" dirty="0"/>
              <a:t>Cell identity annotation by Tabula </a:t>
            </a:r>
            <a:r>
              <a:rPr lang="en-US" sz="2400" dirty="0" err="1"/>
              <a:t>Muris</a:t>
            </a:r>
            <a:r>
              <a:rPr lang="en-US" sz="2400" dirty="0"/>
              <a:t> – over half of the cells are microglia </a:t>
            </a:r>
          </a:p>
        </p:txBody>
      </p:sp>
      <p:sp>
        <p:nvSpPr>
          <p:cNvPr id="5" name="TextBox 4">
            <a:extLst>
              <a:ext uri="{FF2B5EF4-FFF2-40B4-BE49-F238E27FC236}">
                <a16:creationId xmlns:a16="http://schemas.microsoft.com/office/drawing/2014/main" id="{34D600B2-D303-1A43-AB86-8A70AE607391}"/>
              </a:ext>
            </a:extLst>
          </p:cNvPr>
          <p:cNvSpPr txBox="1"/>
          <p:nvPr/>
        </p:nvSpPr>
        <p:spPr>
          <a:xfrm>
            <a:off x="8723586" y="3814293"/>
            <a:ext cx="1261241" cy="307777"/>
          </a:xfrm>
          <a:prstGeom prst="rect">
            <a:avLst/>
          </a:prstGeom>
          <a:noFill/>
        </p:spPr>
        <p:txBody>
          <a:bodyPr wrap="square" rtlCol="0">
            <a:spAutoFit/>
          </a:bodyPr>
          <a:lstStyle/>
          <a:p>
            <a:r>
              <a:rPr lang="en-US" sz="1400" dirty="0"/>
              <a:t>microglial cell</a:t>
            </a:r>
          </a:p>
        </p:txBody>
      </p:sp>
      <p:sp>
        <p:nvSpPr>
          <p:cNvPr id="6" name="TextBox 5">
            <a:extLst>
              <a:ext uri="{FF2B5EF4-FFF2-40B4-BE49-F238E27FC236}">
                <a16:creationId xmlns:a16="http://schemas.microsoft.com/office/drawing/2014/main" id="{8721090A-D18C-E248-A3B0-B91FEC807294}"/>
              </a:ext>
            </a:extLst>
          </p:cNvPr>
          <p:cNvSpPr txBox="1"/>
          <p:nvPr/>
        </p:nvSpPr>
        <p:spPr>
          <a:xfrm>
            <a:off x="7462345" y="3764181"/>
            <a:ext cx="1261241" cy="276999"/>
          </a:xfrm>
          <a:prstGeom prst="rect">
            <a:avLst/>
          </a:prstGeom>
          <a:noFill/>
        </p:spPr>
        <p:txBody>
          <a:bodyPr wrap="square" rtlCol="0">
            <a:spAutoFit/>
          </a:bodyPr>
          <a:lstStyle/>
          <a:p>
            <a:r>
              <a:rPr lang="en-US" sz="1200" dirty="0"/>
              <a:t>macrophage</a:t>
            </a:r>
          </a:p>
        </p:txBody>
      </p:sp>
      <p:sp>
        <p:nvSpPr>
          <p:cNvPr id="7" name="TextBox 6">
            <a:extLst>
              <a:ext uri="{FF2B5EF4-FFF2-40B4-BE49-F238E27FC236}">
                <a16:creationId xmlns:a16="http://schemas.microsoft.com/office/drawing/2014/main" id="{D4273930-FE8C-944A-8180-CAB52CBE33A6}"/>
              </a:ext>
            </a:extLst>
          </p:cNvPr>
          <p:cNvSpPr txBox="1"/>
          <p:nvPr/>
        </p:nvSpPr>
        <p:spPr>
          <a:xfrm>
            <a:off x="7551683" y="2958661"/>
            <a:ext cx="1261241" cy="276999"/>
          </a:xfrm>
          <a:prstGeom prst="rect">
            <a:avLst/>
          </a:prstGeom>
          <a:noFill/>
        </p:spPr>
        <p:txBody>
          <a:bodyPr wrap="square" rtlCol="0">
            <a:spAutoFit/>
          </a:bodyPr>
          <a:lstStyle/>
          <a:p>
            <a:r>
              <a:rPr lang="en-US" sz="1200" dirty="0"/>
              <a:t>endothelial</a:t>
            </a:r>
          </a:p>
        </p:txBody>
      </p:sp>
    </p:spTree>
    <p:extLst>
      <p:ext uri="{BB962C8B-B14F-4D97-AF65-F5344CB8AC3E}">
        <p14:creationId xmlns:p14="http://schemas.microsoft.com/office/powerpoint/2010/main" val="466434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F5841E-4363-784F-9DB2-0BC800E73571}"/>
              </a:ext>
            </a:extLst>
          </p:cNvPr>
          <p:cNvPicPr>
            <a:picLocks noChangeAspect="1"/>
          </p:cNvPicPr>
          <p:nvPr/>
        </p:nvPicPr>
        <p:blipFill>
          <a:blip r:embed="rId3"/>
          <a:stretch>
            <a:fillRect/>
          </a:stretch>
        </p:blipFill>
        <p:spPr>
          <a:xfrm>
            <a:off x="5404493" y="0"/>
            <a:ext cx="6787507" cy="6858000"/>
          </a:xfrm>
          <a:prstGeom prst="rect">
            <a:avLst/>
          </a:prstGeom>
        </p:spPr>
      </p:pic>
      <p:sp>
        <p:nvSpPr>
          <p:cNvPr id="8" name="Rectangle 7">
            <a:extLst>
              <a:ext uri="{FF2B5EF4-FFF2-40B4-BE49-F238E27FC236}">
                <a16:creationId xmlns:a16="http://schemas.microsoft.com/office/drawing/2014/main" id="{E202A6ED-5538-A24B-A7DB-BC821D27346A}"/>
              </a:ext>
            </a:extLst>
          </p:cNvPr>
          <p:cNvSpPr/>
          <p:nvPr/>
        </p:nvSpPr>
        <p:spPr>
          <a:xfrm>
            <a:off x="806248" y="453132"/>
            <a:ext cx="4400372" cy="461665"/>
          </a:xfrm>
          <a:prstGeom prst="rect">
            <a:avLst/>
          </a:prstGeom>
        </p:spPr>
        <p:txBody>
          <a:bodyPr wrap="none">
            <a:spAutoFit/>
          </a:bodyPr>
          <a:lstStyle/>
          <a:p>
            <a:r>
              <a:rPr lang="en-US" sz="2400" dirty="0"/>
              <a:t>Cell identity and count by sample </a:t>
            </a:r>
          </a:p>
        </p:txBody>
      </p:sp>
      <p:graphicFrame>
        <p:nvGraphicFramePr>
          <p:cNvPr id="12" name="Table 11">
            <a:extLst>
              <a:ext uri="{FF2B5EF4-FFF2-40B4-BE49-F238E27FC236}">
                <a16:creationId xmlns:a16="http://schemas.microsoft.com/office/drawing/2014/main" id="{BE2EC80A-A965-3C4D-B29F-6E8D5DB6072C}"/>
              </a:ext>
            </a:extLst>
          </p:cNvPr>
          <p:cNvGraphicFramePr>
            <a:graphicFrameLocks noGrp="1"/>
          </p:cNvGraphicFramePr>
          <p:nvPr>
            <p:extLst>
              <p:ext uri="{D42A27DB-BD31-4B8C-83A1-F6EECF244321}">
                <p14:modId xmlns:p14="http://schemas.microsoft.com/office/powerpoint/2010/main" val="926736745"/>
              </p:ext>
            </p:extLst>
          </p:nvPr>
        </p:nvGraphicFramePr>
        <p:xfrm>
          <a:off x="502672" y="2156132"/>
          <a:ext cx="4703947" cy="3642360"/>
        </p:xfrm>
        <a:graphic>
          <a:graphicData uri="http://schemas.openxmlformats.org/drawingml/2006/table">
            <a:tbl>
              <a:tblPr/>
              <a:tblGrid>
                <a:gridCol w="1517222">
                  <a:extLst>
                    <a:ext uri="{9D8B030D-6E8A-4147-A177-3AD203B41FA5}">
                      <a16:colId xmlns:a16="http://schemas.microsoft.com/office/drawing/2014/main" val="1750856110"/>
                    </a:ext>
                  </a:extLst>
                </a:gridCol>
                <a:gridCol w="1078955">
                  <a:extLst>
                    <a:ext uri="{9D8B030D-6E8A-4147-A177-3AD203B41FA5}">
                      <a16:colId xmlns:a16="http://schemas.microsoft.com/office/drawing/2014/main" val="3332838917"/>
                    </a:ext>
                  </a:extLst>
                </a:gridCol>
                <a:gridCol w="789253">
                  <a:extLst>
                    <a:ext uri="{9D8B030D-6E8A-4147-A177-3AD203B41FA5}">
                      <a16:colId xmlns:a16="http://schemas.microsoft.com/office/drawing/2014/main" val="4290295302"/>
                    </a:ext>
                  </a:extLst>
                </a:gridCol>
                <a:gridCol w="673388">
                  <a:extLst>
                    <a:ext uri="{9D8B030D-6E8A-4147-A177-3AD203B41FA5}">
                      <a16:colId xmlns:a16="http://schemas.microsoft.com/office/drawing/2014/main" val="2838396248"/>
                    </a:ext>
                  </a:extLst>
                </a:gridCol>
                <a:gridCol w="645129">
                  <a:extLst>
                    <a:ext uri="{9D8B030D-6E8A-4147-A177-3AD203B41FA5}">
                      <a16:colId xmlns:a16="http://schemas.microsoft.com/office/drawing/2014/main" val="1305627750"/>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300" b="1" dirty="0">
                          <a:solidFill>
                            <a:srgbClr val="000000"/>
                          </a:solidFill>
                          <a:effectLst/>
                        </a:rPr>
                      </a:br>
                      <a:r>
                        <a:rPr lang="en-US" sz="1300" b="1" dirty="0">
                          <a:solidFill>
                            <a:srgbClr val="000000"/>
                          </a:solidFill>
                          <a:effectLst/>
                        </a:rPr>
                        <a:t>cell identity</a:t>
                      </a:r>
                    </a:p>
                    <a:p>
                      <a:pPr algn="l"/>
                      <a:endParaRPr lang="en-US" sz="1300" b="1" dirty="0">
                        <a:solidFill>
                          <a:srgbClr val="000000"/>
                        </a:solidFill>
                        <a:effectLst/>
                      </a:endParaRPr>
                    </a:p>
                  </a:txBody>
                  <a:tcPr marL="47625" marR="476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effectLst/>
                        </a:rPr>
                        <a:t>Arf1_IFNg_KO.h5</a:t>
                      </a:r>
                    </a:p>
                    <a:p>
                      <a:pPr algn="l"/>
                      <a:endParaRPr lang="en-US" sz="1300" b="1" dirty="0">
                        <a:solidFill>
                          <a:srgbClr val="000000"/>
                        </a:solidFill>
                        <a:effectLst/>
                      </a:endParaRPr>
                    </a:p>
                  </a:txBody>
                  <a:tcPr marL="47625" marR="476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effectLst/>
                        </a:rPr>
                        <a:t>Arf1_KO.h5</a:t>
                      </a:r>
                    </a:p>
                    <a:p>
                      <a:pPr algn="l"/>
                      <a:endParaRPr lang="en-US" sz="1300" b="1" dirty="0">
                        <a:solidFill>
                          <a:srgbClr val="000000"/>
                        </a:solidFill>
                        <a:effectLst/>
                      </a:endParaRPr>
                    </a:p>
                  </a:txBody>
                  <a:tcPr marL="47625" marR="476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effectLst/>
                        </a:rPr>
                        <a:t>IFNg_KO.h5</a:t>
                      </a:r>
                    </a:p>
                    <a:p>
                      <a:pPr algn="l"/>
                      <a:endParaRPr lang="en-US" sz="1300" b="1" dirty="0">
                        <a:solidFill>
                          <a:srgbClr val="000000"/>
                        </a:solidFill>
                        <a:effectLst/>
                      </a:endParaRPr>
                    </a:p>
                  </a:txBody>
                  <a:tcPr marL="47625" marR="476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effectLst/>
                        </a:rPr>
                        <a:t>WT.h5</a:t>
                      </a:r>
                    </a:p>
                    <a:p>
                      <a:pPr algn="l"/>
                      <a:endParaRPr lang="en-US" sz="1300" b="1" dirty="0">
                        <a:solidFill>
                          <a:srgbClr val="000000"/>
                        </a:solidFill>
                        <a:effectLst/>
                      </a:endParaRPr>
                    </a:p>
                  </a:txBody>
                  <a:tcPr marL="47625" marR="476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736230937"/>
                  </a:ext>
                </a:extLst>
              </a:tr>
              <a:tr h="219075">
                <a:tc>
                  <a:txBody>
                    <a:bodyPr/>
                    <a:lstStyle/>
                    <a:p>
                      <a:r>
                        <a:rPr lang="en-US" sz="1300">
                          <a:effectLst/>
                        </a:rPr>
                        <a:t>astrocyte</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1136</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554</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1177</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1049</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25886079"/>
                  </a:ext>
                </a:extLst>
              </a:tr>
              <a:tr h="219075">
                <a:tc>
                  <a:txBody>
                    <a:bodyPr/>
                    <a:lstStyle/>
                    <a:p>
                      <a:r>
                        <a:rPr lang="en-US" sz="1300">
                          <a:effectLst/>
                        </a:rPr>
                        <a:t>Bergmann glial cell</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380</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230</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230</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297</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013666249"/>
                  </a:ext>
                </a:extLst>
              </a:tr>
              <a:tr h="219075">
                <a:tc>
                  <a:txBody>
                    <a:bodyPr/>
                    <a:lstStyle/>
                    <a:p>
                      <a:r>
                        <a:rPr lang="en-US" sz="1300">
                          <a:effectLst/>
                        </a:rPr>
                        <a:t>brain pericyte</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461</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349</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241</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266</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437756458"/>
                  </a:ext>
                </a:extLst>
              </a:tr>
              <a:tr h="219075">
                <a:tc>
                  <a:txBody>
                    <a:bodyPr/>
                    <a:lstStyle/>
                    <a:p>
                      <a:r>
                        <a:rPr lang="en-US" sz="1300">
                          <a:effectLst/>
                        </a:rPr>
                        <a:t>endothelial cell</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788</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3473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3053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3276</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026973870"/>
                  </a:ext>
                </a:extLst>
              </a:tr>
              <a:tr h="219075">
                <a:tc>
                  <a:txBody>
                    <a:bodyPr/>
                    <a:lstStyle/>
                    <a:p>
                      <a:r>
                        <a:rPr lang="en-US" sz="1300">
                          <a:effectLst/>
                        </a:rPr>
                        <a:t>macrophage</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6387</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6463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3853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5193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639766121"/>
                  </a:ext>
                </a:extLst>
              </a:tr>
              <a:tr h="219075">
                <a:tc>
                  <a:txBody>
                    <a:bodyPr/>
                    <a:lstStyle/>
                    <a:p>
                      <a:r>
                        <a:rPr lang="en-US" sz="1300">
                          <a:effectLst/>
                        </a:rPr>
                        <a:t>microglial cell</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dirty="0">
                          <a:effectLst/>
                        </a:rPr>
                        <a:t>13238</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dirty="0">
                          <a:effectLst/>
                        </a:rPr>
                        <a:t>7683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14105</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13763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584981234"/>
                  </a:ext>
                </a:extLst>
              </a:tr>
              <a:tr h="219075">
                <a:tc>
                  <a:txBody>
                    <a:bodyPr/>
                    <a:lstStyle/>
                    <a:p>
                      <a:r>
                        <a:rPr lang="en-US" sz="1300">
                          <a:effectLst/>
                        </a:rPr>
                        <a:t>neuron</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56</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282</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58</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81</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804829369"/>
                  </a:ext>
                </a:extLst>
              </a:tr>
              <a:tr h="219075">
                <a:tc>
                  <a:txBody>
                    <a:bodyPr/>
                    <a:lstStyle/>
                    <a:p>
                      <a:r>
                        <a:rPr lang="en-US" sz="1300">
                          <a:effectLst/>
                        </a:rPr>
                        <a:t>oligodendrocyte</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1023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dirty="0">
                          <a:effectLst/>
                        </a:rPr>
                        <a:t>2988</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438</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602</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603750750"/>
                  </a:ext>
                </a:extLst>
              </a:tr>
              <a:tr h="219075">
                <a:tc>
                  <a:txBody>
                    <a:bodyPr/>
                    <a:lstStyle/>
                    <a:p>
                      <a:r>
                        <a:rPr lang="en-US" sz="1300" dirty="0">
                          <a:effectLst/>
                        </a:rPr>
                        <a:t>oligodendrocyte precursor cell</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15</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dirty="0">
                          <a:effectLst/>
                        </a:rPr>
                        <a:t>14</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11</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dirty="0">
                          <a:effectLst/>
                        </a:rPr>
                        <a:t>4</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698913138"/>
                  </a:ext>
                </a:extLst>
              </a:tr>
              <a:tr h="219075">
                <a:tc>
                  <a:txBody>
                    <a:bodyPr/>
                    <a:lstStyle/>
                    <a:p>
                      <a:r>
                        <a:rPr lang="en-US" sz="1300" dirty="0">
                          <a:effectLst/>
                        </a:rPr>
                        <a:t>Total</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400" dirty="0"/>
                        <a:t>23484 </a:t>
                      </a:r>
                      <a:endParaRPr lang="en-US" sz="1300" dirty="0">
                        <a:effectLst/>
                      </a:endParaRP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400" dirty="0"/>
                        <a:t>22036</a:t>
                      </a:r>
                      <a:endParaRPr lang="en-US" sz="1300" dirty="0">
                        <a:effectLst/>
                      </a:endParaRP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400" dirty="0"/>
                        <a:t>23166</a:t>
                      </a:r>
                      <a:endParaRPr lang="en-US" sz="1300" dirty="0">
                        <a:effectLst/>
                      </a:endParaRP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400" dirty="0"/>
                        <a:t>24531</a:t>
                      </a:r>
                      <a:endParaRPr lang="en-US" sz="1300" dirty="0">
                        <a:effectLst/>
                      </a:endParaRP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453807216"/>
                  </a:ext>
                </a:extLst>
              </a:tr>
            </a:tbl>
          </a:graphicData>
        </a:graphic>
      </p:graphicFrame>
    </p:spTree>
    <p:extLst>
      <p:ext uri="{BB962C8B-B14F-4D97-AF65-F5344CB8AC3E}">
        <p14:creationId xmlns:p14="http://schemas.microsoft.com/office/powerpoint/2010/main" val="1059630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B0462-5900-7E43-9AA6-378AA6F9E547}"/>
              </a:ext>
            </a:extLst>
          </p:cNvPr>
          <p:cNvPicPr>
            <a:picLocks noChangeAspect="1"/>
          </p:cNvPicPr>
          <p:nvPr/>
        </p:nvPicPr>
        <p:blipFill>
          <a:blip r:embed="rId3"/>
          <a:stretch>
            <a:fillRect/>
          </a:stretch>
        </p:blipFill>
        <p:spPr>
          <a:xfrm>
            <a:off x="1276350" y="1104096"/>
            <a:ext cx="8566150" cy="5315753"/>
          </a:xfrm>
          <a:prstGeom prst="rect">
            <a:avLst/>
          </a:prstGeom>
        </p:spPr>
      </p:pic>
      <p:sp>
        <p:nvSpPr>
          <p:cNvPr id="3" name="TextBox 2">
            <a:extLst>
              <a:ext uri="{FF2B5EF4-FFF2-40B4-BE49-F238E27FC236}">
                <a16:creationId xmlns:a16="http://schemas.microsoft.com/office/drawing/2014/main" id="{51BFB601-E1F7-BA43-99E4-A9329210DB91}"/>
              </a:ext>
            </a:extLst>
          </p:cNvPr>
          <p:cNvSpPr txBox="1"/>
          <p:nvPr/>
        </p:nvSpPr>
        <p:spPr>
          <a:xfrm>
            <a:off x="4102100" y="734764"/>
            <a:ext cx="4267200" cy="369332"/>
          </a:xfrm>
          <a:prstGeom prst="rect">
            <a:avLst/>
          </a:prstGeom>
          <a:noFill/>
        </p:spPr>
        <p:txBody>
          <a:bodyPr wrap="square" rtlCol="0">
            <a:spAutoFit/>
          </a:bodyPr>
          <a:lstStyle/>
          <a:p>
            <a:r>
              <a:rPr lang="en-US" dirty="0"/>
              <a:t>UMAP of Microglia cells – 12 </a:t>
            </a:r>
            <a:r>
              <a:rPr lang="en-US" dirty="0" err="1"/>
              <a:t>subclusters</a:t>
            </a:r>
            <a:endParaRPr lang="en-US" dirty="0"/>
          </a:p>
        </p:txBody>
      </p:sp>
    </p:spTree>
    <p:extLst>
      <p:ext uri="{BB962C8B-B14F-4D97-AF65-F5344CB8AC3E}">
        <p14:creationId xmlns:p14="http://schemas.microsoft.com/office/powerpoint/2010/main" val="2281304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5C9290-D644-EC45-8053-E3D04C668FCA}"/>
              </a:ext>
            </a:extLst>
          </p:cNvPr>
          <p:cNvPicPr>
            <a:picLocks noChangeAspect="1"/>
          </p:cNvPicPr>
          <p:nvPr/>
        </p:nvPicPr>
        <p:blipFill>
          <a:blip r:embed="rId2"/>
          <a:stretch>
            <a:fillRect/>
          </a:stretch>
        </p:blipFill>
        <p:spPr>
          <a:xfrm>
            <a:off x="176943" y="1569306"/>
            <a:ext cx="7409734" cy="4590707"/>
          </a:xfrm>
          <a:prstGeom prst="rect">
            <a:avLst/>
          </a:prstGeom>
        </p:spPr>
      </p:pic>
      <p:pic>
        <p:nvPicPr>
          <p:cNvPr id="5" name="Picture 4">
            <a:extLst>
              <a:ext uri="{FF2B5EF4-FFF2-40B4-BE49-F238E27FC236}">
                <a16:creationId xmlns:a16="http://schemas.microsoft.com/office/drawing/2014/main" id="{735D4E87-6FCA-B049-A638-75FD0AB3E1D7}"/>
              </a:ext>
            </a:extLst>
          </p:cNvPr>
          <p:cNvPicPr>
            <a:picLocks noChangeAspect="1"/>
          </p:cNvPicPr>
          <p:nvPr/>
        </p:nvPicPr>
        <p:blipFill>
          <a:blip r:embed="rId3"/>
          <a:stretch>
            <a:fillRect/>
          </a:stretch>
        </p:blipFill>
        <p:spPr>
          <a:xfrm>
            <a:off x="7818747" y="2444350"/>
            <a:ext cx="4056577" cy="3179224"/>
          </a:xfrm>
          <a:prstGeom prst="rect">
            <a:avLst/>
          </a:prstGeom>
        </p:spPr>
      </p:pic>
      <p:sp>
        <p:nvSpPr>
          <p:cNvPr id="9" name="TextBox 8">
            <a:extLst>
              <a:ext uri="{FF2B5EF4-FFF2-40B4-BE49-F238E27FC236}">
                <a16:creationId xmlns:a16="http://schemas.microsoft.com/office/drawing/2014/main" id="{CCE7DE0E-B9C7-0244-B56F-CF18626D9176}"/>
              </a:ext>
            </a:extLst>
          </p:cNvPr>
          <p:cNvSpPr txBox="1"/>
          <p:nvPr/>
        </p:nvSpPr>
        <p:spPr>
          <a:xfrm>
            <a:off x="898096" y="697987"/>
            <a:ext cx="10190864" cy="461665"/>
          </a:xfrm>
          <a:prstGeom prst="rect">
            <a:avLst/>
          </a:prstGeom>
          <a:noFill/>
        </p:spPr>
        <p:txBody>
          <a:bodyPr wrap="square" rtlCol="0">
            <a:spAutoFit/>
          </a:bodyPr>
          <a:lstStyle/>
          <a:p>
            <a:r>
              <a:rPr lang="en-US" sz="2400" dirty="0"/>
              <a:t>Only microglia cells – reshaped with 0.3 resolution into 12 microglia </a:t>
            </a:r>
            <a:r>
              <a:rPr lang="en-US" sz="2400" dirty="0" err="1"/>
              <a:t>subclusters</a:t>
            </a:r>
            <a:r>
              <a:rPr lang="en-US" sz="2400" dirty="0"/>
              <a:t> </a:t>
            </a:r>
          </a:p>
        </p:txBody>
      </p:sp>
      <p:sp>
        <p:nvSpPr>
          <p:cNvPr id="11" name="TextBox 10">
            <a:extLst>
              <a:ext uri="{FF2B5EF4-FFF2-40B4-BE49-F238E27FC236}">
                <a16:creationId xmlns:a16="http://schemas.microsoft.com/office/drawing/2014/main" id="{7116C5D6-DDFE-8849-86AB-C362AFED3813}"/>
              </a:ext>
            </a:extLst>
          </p:cNvPr>
          <p:cNvSpPr txBox="1"/>
          <p:nvPr/>
        </p:nvSpPr>
        <p:spPr>
          <a:xfrm>
            <a:off x="7616119" y="2136573"/>
            <a:ext cx="4461832" cy="307777"/>
          </a:xfrm>
          <a:prstGeom prst="rect">
            <a:avLst/>
          </a:prstGeom>
          <a:noFill/>
        </p:spPr>
        <p:txBody>
          <a:bodyPr wrap="square" rtlCol="0">
            <a:spAutoFit/>
          </a:bodyPr>
          <a:lstStyle/>
          <a:p>
            <a:r>
              <a:rPr lang="en-US" sz="1400" dirty="0"/>
              <a:t>Number of microglial cells for each cluster in each sample</a:t>
            </a:r>
          </a:p>
        </p:txBody>
      </p:sp>
    </p:spTree>
    <p:extLst>
      <p:ext uri="{BB962C8B-B14F-4D97-AF65-F5344CB8AC3E}">
        <p14:creationId xmlns:p14="http://schemas.microsoft.com/office/powerpoint/2010/main" val="2281965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B627CC-16B0-0543-8239-1F1370340D37}"/>
              </a:ext>
            </a:extLst>
          </p:cNvPr>
          <p:cNvPicPr>
            <a:picLocks noChangeAspect="1"/>
          </p:cNvPicPr>
          <p:nvPr/>
        </p:nvPicPr>
        <p:blipFill>
          <a:blip r:embed="rId3"/>
          <a:stretch>
            <a:fillRect/>
          </a:stretch>
        </p:blipFill>
        <p:spPr>
          <a:xfrm>
            <a:off x="1690956" y="1290897"/>
            <a:ext cx="8155132" cy="5042323"/>
          </a:xfrm>
          <a:prstGeom prst="rect">
            <a:avLst/>
          </a:prstGeom>
        </p:spPr>
      </p:pic>
      <p:sp>
        <p:nvSpPr>
          <p:cNvPr id="7" name="TextBox 6">
            <a:extLst>
              <a:ext uri="{FF2B5EF4-FFF2-40B4-BE49-F238E27FC236}">
                <a16:creationId xmlns:a16="http://schemas.microsoft.com/office/drawing/2014/main" id="{B6320449-DF00-0142-A5B8-F358976B0751}"/>
              </a:ext>
            </a:extLst>
          </p:cNvPr>
          <p:cNvSpPr txBox="1"/>
          <p:nvPr/>
        </p:nvSpPr>
        <p:spPr>
          <a:xfrm>
            <a:off x="2228993" y="2211588"/>
            <a:ext cx="1395523" cy="307777"/>
          </a:xfrm>
          <a:prstGeom prst="rect">
            <a:avLst/>
          </a:prstGeom>
          <a:noFill/>
        </p:spPr>
        <p:txBody>
          <a:bodyPr wrap="square" rtlCol="0">
            <a:spAutoFit/>
          </a:bodyPr>
          <a:lstStyle/>
          <a:p>
            <a:r>
              <a:rPr lang="en-US" sz="1400" dirty="0">
                <a:solidFill>
                  <a:srgbClr val="FF0000"/>
                </a:solidFill>
              </a:rPr>
              <a:t>depleted</a:t>
            </a:r>
          </a:p>
        </p:txBody>
      </p:sp>
      <p:sp>
        <p:nvSpPr>
          <p:cNvPr id="9" name="TextBox 8">
            <a:extLst>
              <a:ext uri="{FF2B5EF4-FFF2-40B4-BE49-F238E27FC236}">
                <a16:creationId xmlns:a16="http://schemas.microsoft.com/office/drawing/2014/main" id="{9EF43D8D-231D-3F44-A97E-00636702DF27}"/>
              </a:ext>
            </a:extLst>
          </p:cNvPr>
          <p:cNvSpPr txBox="1"/>
          <p:nvPr/>
        </p:nvSpPr>
        <p:spPr>
          <a:xfrm>
            <a:off x="5358410" y="2344971"/>
            <a:ext cx="1395523" cy="307777"/>
          </a:xfrm>
          <a:prstGeom prst="rect">
            <a:avLst/>
          </a:prstGeom>
          <a:noFill/>
        </p:spPr>
        <p:txBody>
          <a:bodyPr wrap="square" rtlCol="0">
            <a:spAutoFit/>
          </a:bodyPr>
          <a:lstStyle/>
          <a:p>
            <a:r>
              <a:rPr lang="en-US" sz="1400" dirty="0">
                <a:solidFill>
                  <a:srgbClr val="FF0000"/>
                </a:solidFill>
              </a:rPr>
              <a:t>depleted</a:t>
            </a:r>
          </a:p>
        </p:txBody>
      </p:sp>
      <p:sp>
        <p:nvSpPr>
          <p:cNvPr id="10" name="TextBox 9">
            <a:extLst>
              <a:ext uri="{FF2B5EF4-FFF2-40B4-BE49-F238E27FC236}">
                <a16:creationId xmlns:a16="http://schemas.microsoft.com/office/drawing/2014/main" id="{A177B703-F62F-3148-8F86-FB1CE3460CD8}"/>
              </a:ext>
            </a:extLst>
          </p:cNvPr>
          <p:cNvSpPr txBox="1"/>
          <p:nvPr/>
        </p:nvSpPr>
        <p:spPr>
          <a:xfrm>
            <a:off x="7842909" y="1755967"/>
            <a:ext cx="1395523" cy="307777"/>
          </a:xfrm>
          <a:prstGeom prst="rect">
            <a:avLst/>
          </a:prstGeom>
          <a:noFill/>
        </p:spPr>
        <p:txBody>
          <a:bodyPr wrap="square" rtlCol="0">
            <a:spAutoFit/>
          </a:bodyPr>
          <a:lstStyle/>
          <a:p>
            <a:r>
              <a:rPr lang="en-US" sz="1400" dirty="0">
                <a:solidFill>
                  <a:srgbClr val="FF0000"/>
                </a:solidFill>
              </a:rPr>
              <a:t>depleted</a:t>
            </a:r>
          </a:p>
        </p:txBody>
      </p:sp>
      <p:sp>
        <p:nvSpPr>
          <p:cNvPr id="11" name="TextBox 10">
            <a:extLst>
              <a:ext uri="{FF2B5EF4-FFF2-40B4-BE49-F238E27FC236}">
                <a16:creationId xmlns:a16="http://schemas.microsoft.com/office/drawing/2014/main" id="{4D319B73-0ACE-E94C-89C3-CDF015F2370E}"/>
              </a:ext>
            </a:extLst>
          </p:cNvPr>
          <p:cNvSpPr txBox="1"/>
          <p:nvPr/>
        </p:nvSpPr>
        <p:spPr>
          <a:xfrm>
            <a:off x="9016322" y="2268017"/>
            <a:ext cx="1395523" cy="307777"/>
          </a:xfrm>
          <a:prstGeom prst="rect">
            <a:avLst/>
          </a:prstGeom>
          <a:noFill/>
        </p:spPr>
        <p:txBody>
          <a:bodyPr wrap="square" rtlCol="0">
            <a:spAutoFit/>
          </a:bodyPr>
          <a:lstStyle/>
          <a:p>
            <a:r>
              <a:rPr lang="en-US" sz="1400" dirty="0">
                <a:solidFill>
                  <a:srgbClr val="FF0000"/>
                </a:solidFill>
              </a:rPr>
              <a:t>depleted</a:t>
            </a:r>
          </a:p>
        </p:txBody>
      </p:sp>
      <p:sp>
        <p:nvSpPr>
          <p:cNvPr id="12" name="TextBox 11">
            <a:extLst>
              <a:ext uri="{FF2B5EF4-FFF2-40B4-BE49-F238E27FC236}">
                <a16:creationId xmlns:a16="http://schemas.microsoft.com/office/drawing/2014/main" id="{CE1ECEB0-E04E-1D46-AA70-0D91A8C647A9}"/>
              </a:ext>
            </a:extLst>
          </p:cNvPr>
          <p:cNvSpPr txBox="1"/>
          <p:nvPr/>
        </p:nvSpPr>
        <p:spPr>
          <a:xfrm>
            <a:off x="4660648" y="1945090"/>
            <a:ext cx="1395523" cy="307777"/>
          </a:xfrm>
          <a:prstGeom prst="rect">
            <a:avLst/>
          </a:prstGeom>
          <a:noFill/>
        </p:spPr>
        <p:txBody>
          <a:bodyPr wrap="square" rtlCol="0">
            <a:spAutoFit/>
          </a:bodyPr>
          <a:lstStyle/>
          <a:p>
            <a:r>
              <a:rPr lang="en-US" sz="1400" dirty="0">
                <a:solidFill>
                  <a:schemeClr val="accent1"/>
                </a:solidFill>
              </a:rPr>
              <a:t>enriched</a:t>
            </a:r>
          </a:p>
        </p:txBody>
      </p:sp>
      <p:sp>
        <p:nvSpPr>
          <p:cNvPr id="13" name="TextBox 12">
            <a:extLst>
              <a:ext uri="{FF2B5EF4-FFF2-40B4-BE49-F238E27FC236}">
                <a16:creationId xmlns:a16="http://schemas.microsoft.com/office/drawing/2014/main" id="{667F0AFC-3855-144F-BDAC-DFF0832CA974}"/>
              </a:ext>
            </a:extLst>
          </p:cNvPr>
          <p:cNvSpPr txBox="1"/>
          <p:nvPr/>
        </p:nvSpPr>
        <p:spPr>
          <a:xfrm>
            <a:off x="7380261" y="6189584"/>
            <a:ext cx="2893807" cy="338554"/>
          </a:xfrm>
          <a:prstGeom prst="rect">
            <a:avLst/>
          </a:prstGeom>
          <a:noFill/>
        </p:spPr>
        <p:txBody>
          <a:bodyPr wrap="square" rtlCol="0">
            <a:spAutoFit/>
          </a:bodyPr>
          <a:lstStyle/>
          <a:p>
            <a:r>
              <a:rPr lang="en-US" sz="1600" dirty="0"/>
              <a:t>Chi-square test: P &lt; 0.05 Sig</a:t>
            </a:r>
          </a:p>
        </p:txBody>
      </p:sp>
      <p:sp>
        <p:nvSpPr>
          <p:cNvPr id="14" name="TextBox 13">
            <a:extLst>
              <a:ext uri="{FF2B5EF4-FFF2-40B4-BE49-F238E27FC236}">
                <a16:creationId xmlns:a16="http://schemas.microsoft.com/office/drawing/2014/main" id="{FBB542FB-0AE0-B846-87C6-919F25EEAB84}"/>
              </a:ext>
            </a:extLst>
          </p:cNvPr>
          <p:cNvSpPr txBox="1"/>
          <p:nvPr/>
        </p:nvSpPr>
        <p:spPr>
          <a:xfrm>
            <a:off x="2388925" y="2441416"/>
            <a:ext cx="453970" cy="307777"/>
          </a:xfrm>
          <a:prstGeom prst="rect">
            <a:avLst/>
          </a:prstGeom>
          <a:noFill/>
        </p:spPr>
        <p:txBody>
          <a:bodyPr wrap="none" rtlCol="0">
            <a:spAutoFit/>
          </a:bodyPr>
          <a:lstStyle/>
          <a:p>
            <a:r>
              <a:rPr lang="en-US" sz="1400" dirty="0"/>
              <a:t>***</a:t>
            </a:r>
          </a:p>
        </p:txBody>
      </p:sp>
      <p:sp>
        <p:nvSpPr>
          <p:cNvPr id="16" name="TextBox 15">
            <a:extLst>
              <a:ext uri="{FF2B5EF4-FFF2-40B4-BE49-F238E27FC236}">
                <a16:creationId xmlns:a16="http://schemas.microsoft.com/office/drawing/2014/main" id="{C42FEF6B-05F5-9842-B4A4-A29DA289F81C}"/>
              </a:ext>
            </a:extLst>
          </p:cNvPr>
          <p:cNvSpPr txBox="1"/>
          <p:nvPr/>
        </p:nvSpPr>
        <p:spPr>
          <a:xfrm>
            <a:off x="5564857" y="2548286"/>
            <a:ext cx="453970" cy="307777"/>
          </a:xfrm>
          <a:prstGeom prst="rect">
            <a:avLst/>
          </a:prstGeom>
          <a:noFill/>
        </p:spPr>
        <p:txBody>
          <a:bodyPr wrap="none" rtlCol="0">
            <a:spAutoFit/>
          </a:bodyPr>
          <a:lstStyle/>
          <a:p>
            <a:r>
              <a:rPr lang="en-US" sz="1400" dirty="0"/>
              <a:t>***</a:t>
            </a:r>
          </a:p>
        </p:txBody>
      </p:sp>
      <p:sp>
        <p:nvSpPr>
          <p:cNvPr id="17" name="TextBox 16">
            <a:extLst>
              <a:ext uri="{FF2B5EF4-FFF2-40B4-BE49-F238E27FC236}">
                <a16:creationId xmlns:a16="http://schemas.microsoft.com/office/drawing/2014/main" id="{A2EEAAF1-EA38-0C49-A846-042356B494E7}"/>
              </a:ext>
            </a:extLst>
          </p:cNvPr>
          <p:cNvSpPr txBox="1"/>
          <p:nvPr/>
        </p:nvSpPr>
        <p:spPr>
          <a:xfrm>
            <a:off x="8014057" y="1960240"/>
            <a:ext cx="453970" cy="307777"/>
          </a:xfrm>
          <a:prstGeom prst="rect">
            <a:avLst/>
          </a:prstGeom>
          <a:noFill/>
        </p:spPr>
        <p:txBody>
          <a:bodyPr wrap="none" rtlCol="0">
            <a:spAutoFit/>
          </a:bodyPr>
          <a:lstStyle/>
          <a:p>
            <a:r>
              <a:rPr lang="en-US" sz="1400" dirty="0"/>
              <a:t>***</a:t>
            </a:r>
          </a:p>
        </p:txBody>
      </p:sp>
      <p:sp>
        <p:nvSpPr>
          <p:cNvPr id="18" name="TextBox 17">
            <a:extLst>
              <a:ext uri="{FF2B5EF4-FFF2-40B4-BE49-F238E27FC236}">
                <a16:creationId xmlns:a16="http://schemas.microsoft.com/office/drawing/2014/main" id="{EDE60B76-8511-0143-92EA-07CC6F1F5CA1}"/>
              </a:ext>
            </a:extLst>
          </p:cNvPr>
          <p:cNvSpPr txBox="1"/>
          <p:nvPr/>
        </p:nvSpPr>
        <p:spPr>
          <a:xfrm>
            <a:off x="9255625" y="2519365"/>
            <a:ext cx="453970" cy="307777"/>
          </a:xfrm>
          <a:prstGeom prst="rect">
            <a:avLst/>
          </a:prstGeom>
          <a:noFill/>
        </p:spPr>
        <p:txBody>
          <a:bodyPr wrap="none" rtlCol="0">
            <a:spAutoFit/>
          </a:bodyPr>
          <a:lstStyle/>
          <a:p>
            <a:r>
              <a:rPr lang="en-US" sz="1400" dirty="0"/>
              <a:t>***</a:t>
            </a:r>
          </a:p>
        </p:txBody>
      </p:sp>
      <p:sp>
        <p:nvSpPr>
          <p:cNvPr id="19" name="TextBox 18">
            <a:extLst>
              <a:ext uri="{FF2B5EF4-FFF2-40B4-BE49-F238E27FC236}">
                <a16:creationId xmlns:a16="http://schemas.microsoft.com/office/drawing/2014/main" id="{C47FC37A-4257-DE4B-8D22-BE5652BF007A}"/>
              </a:ext>
            </a:extLst>
          </p:cNvPr>
          <p:cNvSpPr txBox="1"/>
          <p:nvPr/>
        </p:nvSpPr>
        <p:spPr>
          <a:xfrm>
            <a:off x="4818866" y="2150053"/>
            <a:ext cx="453970" cy="307777"/>
          </a:xfrm>
          <a:prstGeom prst="rect">
            <a:avLst/>
          </a:prstGeom>
          <a:noFill/>
        </p:spPr>
        <p:txBody>
          <a:bodyPr wrap="none" rtlCol="0">
            <a:spAutoFit/>
          </a:bodyPr>
          <a:lstStyle/>
          <a:p>
            <a:r>
              <a:rPr lang="en-US" sz="1400" dirty="0"/>
              <a:t>***</a:t>
            </a:r>
          </a:p>
        </p:txBody>
      </p:sp>
      <p:sp>
        <p:nvSpPr>
          <p:cNvPr id="20" name="TextBox 19">
            <a:extLst>
              <a:ext uri="{FF2B5EF4-FFF2-40B4-BE49-F238E27FC236}">
                <a16:creationId xmlns:a16="http://schemas.microsoft.com/office/drawing/2014/main" id="{45C51610-D580-6C4C-AC8E-216BCDA7B688}"/>
              </a:ext>
            </a:extLst>
          </p:cNvPr>
          <p:cNvSpPr txBox="1"/>
          <p:nvPr/>
        </p:nvSpPr>
        <p:spPr>
          <a:xfrm>
            <a:off x="1786340" y="466249"/>
            <a:ext cx="9208762" cy="492443"/>
          </a:xfrm>
          <a:prstGeom prst="rect">
            <a:avLst/>
          </a:prstGeom>
          <a:noFill/>
        </p:spPr>
        <p:txBody>
          <a:bodyPr wrap="square" rtlCol="0">
            <a:spAutoFit/>
          </a:bodyPr>
          <a:lstStyle/>
          <a:p>
            <a:r>
              <a:rPr lang="en-US" sz="2600" dirty="0"/>
              <a:t>Arf1_KO is enriched in Cluster 5 compared to three other samples  </a:t>
            </a:r>
          </a:p>
        </p:txBody>
      </p:sp>
    </p:spTree>
    <p:extLst>
      <p:ext uri="{BB962C8B-B14F-4D97-AF65-F5344CB8AC3E}">
        <p14:creationId xmlns:p14="http://schemas.microsoft.com/office/powerpoint/2010/main" val="3973385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4B6653-281E-2F43-A6E7-A694CB9E105A}"/>
              </a:ext>
            </a:extLst>
          </p:cNvPr>
          <p:cNvPicPr>
            <a:picLocks noChangeAspect="1"/>
          </p:cNvPicPr>
          <p:nvPr/>
        </p:nvPicPr>
        <p:blipFill>
          <a:blip r:embed="rId2"/>
          <a:stretch>
            <a:fillRect/>
          </a:stretch>
        </p:blipFill>
        <p:spPr>
          <a:xfrm>
            <a:off x="140044" y="1566800"/>
            <a:ext cx="5393858" cy="3715769"/>
          </a:xfrm>
          <a:prstGeom prst="rect">
            <a:avLst/>
          </a:prstGeom>
        </p:spPr>
      </p:pic>
      <p:pic>
        <p:nvPicPr>
          <p:cNvPr id="14" name="Picture 13">
            <a:extLst>
              <a:ext uri="{FF2B5EF4-FFF2-40B4-BE49-F238E27FC236}">
                <a16:creationId xmlns:a16="http://schemas.microsoft.com/office/drawing/2014/main" id="{B4FB3054-86B2-9A47-B7D1-A586322227AC}"/>
              </a:ext>
            </a:extLst>
          </p:cNvPr>
          <p:cNvPicPr>
            <a:picLocks noChangeAspect="1"/>
          </p:cNvPicPr>
          <p:nvPr/>
        </p:nvPicPr>
        <p:blipFill>
          <a:blip r:embed="rId3"/>
          <a:stretch>
            <a:fillRect/>
          </a:stretch>
        </p:blipFill>
        <p:spPr>
          <a:xfrm>
            <a:off x="5708994" y="1785588"/>
            <a:ext cx="6215277" cy="3813738"/>
          </a:xfrm>
          <a:prstGeom prst="rect">
            <a:avLst/>
          </a:prstGeom>
        </p:spPr>
      </p:pic>
      <p:sp>
        <p:nvSpPr>
          <p:cNvPr id="3" name="TextBox 2">
            <a:extLst>
              <a:ext uri="{FF2B5EF4-FFF2-40B4-BE49-F238E27FC236}">
                <a16:creationId xmlns:a16="http://schemas.microsoft.com/office/drawing/2014/main" id="{BAF53066-5E1E-EE40-8A67-6E54F9DB90EF}"/>
              </a:ext>
            </a:extLst>
          </p:cNvPr>
          <p:cNvSpPr txBox="1"/>
          <p:nvPr/>
        </p:nvSpPr>
        <p:spPr>
          <a:xfrm>
            <a:off x="7775403" y="2605348"/>
            <a:ext cx="616226" cy="276999"/>
          </a:xfrm>
          <a:prstGeom prst="rect">
            <a:avLst/>
          </a:prstGeom>
          <a:noFill/>
        </p:spPr>
        <p:txBody>
          <a:bodyPr wrap="square" rtlCol="0">
            <a:spAutoFit/>
          </a:bodyPr>
          <a:lstStyle/>
          <a:p>
            <a:r>
              <a:rPr lang="en-US" sz="1200" dirty="0"/>
              <a:t>ns</a:t>
            </a:r>
          </a:p>
        </p:txBody>
      </p:sp>
      <p:sp>
        <p:nvSpPr>
          <p:cNvPr id="6" name="TextBox 5">
            <a:extLst>
              <a:ext uri="{FF2B5EF4-FFF2-40B4-BE49-F238E27FC236}">
                <a16:creationId xmlns:a16="http://schemas.microsoft.com/office/drawing/2014/main" id="{4DCB9664-FC43-2C46-B73B-0D1EE2F09791}"/>
              </a:ext>
            </a:extLst>
          </p:cNvPr>
          <p:cNvSpPr txBox="1"/>
          <p:nvPr/>
        </p:nvSpPr>
        <p:spPr>
          <a:xfrm>
            <a:off x="8803071" y="2605347"/>
            <a:ext cx="616226" cy="276999"/>
          </a:xfrm>
          <a:prstGeom prst="rect">
            <a:avLst/>
          </a:prstGeom>
          <a:noFill/>
        </p:spPr>
        <p:txBody>
          <a:bodyPr wrap="square" rtlCol="0">
            <a:spAutoFit/>
          </a:bodyPr>
          <a:lstStyle/>
          <a:p>
            <a:r>
              <a:rPr lang="en-US" sz="1200" dirty="0"/>
              <a:t>ns</a:t>
            </a:r>
          </a:p>
        </p:txBody>
      </p:sp>
      <p:sp>
        <p:nvSpPr>
          <p:cNvPr id="7" name="TextBox 6">
            <a:extLst>
              <a:ext uri="{FF2B5EF4-FFF2-40B4-BE49-F238E27FC236}">
                <a16:creationId xmlns:a16="http://schemas.microsoft.com/office/drawing/2014/main" id="{A1528ACD-B74B-E549-BFA2-F8F4AC224BA4}"/>
              </a:ext>
            </a:extLst>
          </p:cNvPr>
          <p:cNvSpPr txBox="1"/>
          <p:nvPr/>
        </p:nvSpPr>
        <p:spPr>
          <a:xfrm>
            <a:off x="6235137" y="2605349"/>
            <a:ext cx="1218899" cy="276999"/>
          </a:xfrm>
          <a:prstGeom prst="rect">
            <a:avLst/>
          </a:prstGeom>
          <a:noFill/>
        </p:spPr>
        <p:txBody>
          <a:bodyPr wrap="square" rtlCol="0">
            <a:spAutoFit/>
          </a:bodyPr>
          <a:lstStyle/>
          <a:p>
            <a:r>
              <a:rPr lang="en-US" sz="1200" dirty="0"/>
              <a:t>sig P= 3.06e-41</a:t>
            </a:r>
          </a:p>
        </p:txBody>
      </p:sp>
      <p:sp>
        <p:nvSpPr>
          <p:cNvPr id="4" name="TextBox 3">
            <a:extLst>
              <a:ext uri="{FF2B5EF4-FFF2-40B4-BE49-F238E27FC236}">
                <a16:creationId xmlns:a16="http://schemas.microsoft.com/office/drawing/2014/main" id="{474BF540-F51B-7F46-B38E-97BCAE6C4C7C}"/>
              </a:ext>
            </a:extLst>
          </p:cNvPr>
          <p:cNvSpPr txBox="1"/>
          <p:nvPr/>
        </p:nvSpPr>
        <p:spPr>
          <a:xfrm>
            <a:off x="9324977" y="2595408"/>
            <a:ext cx="1133061" cy="276999"/>
          </a:xfrm>
          <a:prstGeom prst="rect">
            <a:avLst/>
          </a:prstGeom>
          <a:noFill/>
        </p:spPr>
        <p:txBody>
          <a:bodyPr wrap="square" rtlCol="0">
            <a:spAutoFit/>
          </a:bodyPr>
          <a:lstStyle/>
          <a:p>
            <a:r>
              <a:rPr lang="en-US" sz="1200" dirty="0"/>
              <a:t>sig P= 2.51e-80</a:t>
            </a:r>
          </a:p>
        </p:txBody>
      </p:sp>
      <p:sp>
        <p:nvSpPr>
          <p:cNvPr id="5" name="TextBox 4">
            <a:extLst>
              <a:ext uri="{FF2B5EF4-FFF2-40B4-BE49-F238E27FC236}">
                <a16:creationId xmlns:a16="http://schemas.microsoft.com/office/drawing/2014/main" id="{D1D33614-BC7D-0341-81DD-F2143822DF5C}"/>
              </a:ext>
            </a:extLst>
          </p:cNvPr>
          <p:cNvSpPr txBox="1"/>
          <p:nvPr/>
        </p:nvSpPr>
        <p:spPr>
          <a:xfrm>
            <a:off x="10448098" y="2446321"/>
            <a:ext cx="1269575" cy="276999"/>
          </a:xfrm>
          <a:prstGeom prst="rect">
            <a:avLst/>
          </a:prstGeom>
          <a:noFill/>
        </p:spPr>
        <p:txBody>
          <a:bodyPr wrap="square" rtlCol="0">
            <a:spAutoFit/>
          </a:bodyPr>
          <a:lstStyle/>
          <a:p>
            <a:r>
              <a:rPr lang="en-US" sz="1200" dirty="0"/>
              <a:t>sig P = 2.30e-121</a:t>
            </a:r>
          </a:p>
        </p:txBody>
      </p:sp>
    </p:spTree>
    <p:extLst>
      <p:ext uri="{BB962C8B-B14F-4D97-AF65-F5344CB8AC3E}">
        <p14:creationId xmlns:p14="http://schemas.microsoft.com/office/powerpoint/2010/main" val="3537306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629087-EB3A-DA40-B0B1-174258A830F5}"/>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7A2974A-D881-004E-96E6-0B0331A34B19}"/>
              </a:ext>
            </a:extLst>
          </p:cNvPr>
          <p:cNvSpPr txBox="1"/>
          <p:nvPr/>
        </p:nvSpPr>
        <p:spPr>
          <a:xfrm>
            <a:off x="9134741" y="2113944"/>
            <a:ext cx="3046541" cy="1569660"/>
          </a:xfrm>
          <a:prstGeom prst="rect">
            <a:avLst/>
          </a:prstGeom>
          <a:noFill/>
        </p:spPr>
        <p:txBody>
          <a:bodyPr wrap="square" rtlCol="0">
            <a:spAutoFit/>
          </a:bodyPr>
          <a:lstStyle/>
          <a:p>
            <a:r>
              <a:rPr lang="en-US" sz="2400" dirty="0"/>
              <a:t>Markers (top 10 by average fold change) for each microglia </a:t>
            </a:r>
            <a:r>
              <a:rPr lang="en-US" sz="2400" dirty="0" err="1"/>
              <a:t>subcluster</a:t>
            </a:r>
            <a:endParaRPr lang="en-US" sz="2400" dirty="0"/>
          </a:p>
        </p:txBody>
      </p:sp>
      <p:pic>
        <p:nvPicPr>
          <p:cNvPr id="2" name="Picture 1">
            <a:extLst>
              <a:ext uri="{FF2B5EF4-FFF2-40B4-BE49-F238E27FC236}">
                <a16:creationId xmlns:a16="http://schemas.microsoft.com/office/drawing/2014/main" id="{79EEC059-0844-3745-8FA5-5A5374B147FC}"/>
              </a:ext>
            </a:extLst>
          </p:cNvPr>
          <p:cNvPicPr>
            <a:picLocks noChangeAspect="1"/>
          </p:cNvPicPr>
          <p:nvPr/>
        </p:nvPicPr>
        <p:blipFill>
          <a:blip r:embed="rId3"/>
          <a:stretch>
            <a:fillRect/>
          </a:stretch>
        </p:blipFill>
        <p:spPr>
          <a:xfrm>
            <a:off x="629446" y="0"/>
            <a:ext cx="8069710" cy="6592398"/>
          </a:xfrm>
          <a:prstGeom prst="rect">
            <a:avLst/>
          </a:prstGeom>
        </p:spPr>
      </p:pic>
    </p:spTree>
    <p:extLst>
      <p:ext uri="{BB962C8B-B14F-4D97-AF65-F5344CB8AC3E}">
        <p14:creationId xmlns:p14="http://schemas.microsoft.com/office/powerpoint/2010/main" val="2832601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3F7C4B-2CD3-7740-AAEE-1F1EB3B6D248}"/>
              </a:ext>
            </a:extLst>
          </p:cNvPr>
          <p:cNvSpPr txBox="1"/>
          <p:nvPr/>
        </p:nvSpPr>
        <p:spPr>
          <a:xfrm>
            <a:off x="3780068" y="242202"/>
            <a:ext cx="4886411" cy="369332"/>
          </a:xfrm>
          <a:prstGeom prst="rect">
            <a:avLst/>
          </a:prstGeom>
          <a:noFill/>
        </p:spPr>
        <p:txBody>
          <a:bodyPr wrap="square" rtlCol="0">
            <a:spAutoFit/>
          </a:bodyPr>
          <a:lstStyle/>
          <a:p>
            <a:r>
              <a:rPr lang="en-US" dirty="0"/>
              <a:t>Batch-corrected, group by </a:t>
            </a:r>
            <a:r>
              <a:rPr lang="en-US" dirty="0" err="1"/>
              <a:t>mouseRNAseq_main</a:t>
            </a:r>
            <a:endParaRPr lang="en-US" dirty="0"/>
          </a:p>
        </p:txBody>
      </p:sp>
      <p:pic>
        <p:nvPicPr>
          <p:cNvPr id="9" name="Picture 8">
            <a:extLst>
              <a:ext uri="{FF2B5EF4-FFF2-40B4-BE49-F238E27FC236}">
                <a16:creationId xmlns:a16="http://schemas.microsoft.com/office/drawing/2014/main" id="{5DC10FF0-3D72-B042-9675-EE419B3EF0E3}"/>
              </a:ext>
            </a:extLst>
          </p:cNvPr>
          <p:cNvPicPr>
            <a:picLocks noChangeAspect="1"/>
          </p:cNvPicPr>
          <p:nvPr/>
        </p:nvPicPr>
        <p:blipFill>
          <a:blip r:embed="rId2"/>
          <a:stretch>
            <a:fillRect/>
          </a:stretch>
        </p:blipFill>
        <p:spPr>
          <a:xfrm>
            <a:off x="243840" y="891035"/>
            <a:ext cx="11531600" cy="5621377"/>
          </a:xfrm>
          <a:prstGeom prst="rect">
            <a:avLst/>
          </a:prstGeom>
        </p:spPr>
      </p:pic>
    </p:spTree>
    <p:extLst>
      <p:ext uri="{BB962C8B-B14F-4D97-AF65-F5344CB8AC3E}">
        <p14:creationId xmlns:p14="http://schemas.microsoft.com/office/powerpoint/2010/main" val="430138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074CD38-389F-4C42-BB52-6EE418C6D360}"/>
              </a:ext>
            </a:extLst>
          </p:cNvPr>
          <p:cNvGraphicFramePr>
            <a:graphicFrameLocks noGrp="1"/>
          </p:cNvGraphicFramePr>
          <p:nvPr>
            <p:extLst>
              <p:ext uri="{D42A27DB-BD31-4B8C-83A1-F6EECF244321}">
                <p14:modId xmlns:p14="http://schemas.microsoft.com/office/powerpoint/2010/main" val="3538175552"/>
              </p:ext>
            </p:extLst>
          </p:nvPr>
        </p:nvGraphicFramePr>
        <p:xfrm>
          <a:off x="2938170" y="2673193"/>
          <a:ext cx="5437204" cy="2651760"/>
        </p:xfrm>
        <a:graphic>
          <a:graphicData uri="http://schemas.openxmlformats.org/drawingml/2006/table">
            <a:tbl>
              <a:tblPr firstRow="1" bandRow="1">
                <a:tableStyleId>{5202B0CA-FC54-4496-8BCA-5EF66A818D29}</a:tableStyleId>
              </a:tblPr>
              <a:tblGrid>
                <a:gridCol w="1359301">
                  <a:extLst>
                    <a:ext uri="{9D8B030D-6E8A-4147-A177-3AD203B41FA5}">
                      <a16:colId xmlns:a16="http://schemas.microsoft.com/office/drawing/2014/main" val="284021530"/>
                    </a:ext>
                  </a:extLst>
                </a:gridCol>
                <a:gridCol w="1359301">
                  <a:extLst>
                    <a:ext uri="{9D8B030D-6E8A-4147-A177-3AD203B41FA5}">
                      <a16:colId xmlns:a16="http://schemas.microsoft.com/office/drawing/2014/main" val="3573230400"/>
                    </a:ext>
                  </a:extLst>
                </a:gridCol>
                <a:gridCol w="1359301">
                  <a:extLst>
                    <a:ext uri="{9D8B030D-6E8A-4147-A177-3AD203B41FA5}">
                      <a16:colId xmlns:a16="http://schemas.microsoft.com/office/drawing/2014/main" val="2592501404"/>
                    </a:ext>
                  </a:extLst>
                </a:gridCol>
                <a:gridCol w="1359301">
                  <a:extLst>
                    <a:ext uri="{9D8B030D-6E8A-4147-A177-3AD203B41FA5}">
                      <a16:colId xmlns:a16="http://schemas.microsoft.com/office/drawing/2014/main" val="4035233127"/>
                    </a:ext>
                  </a:extLst>
                </a:gridCol>
              </a:tblGrid>
              <a:tr h="221496">
                <a:tc>
                  <a:txBody>
                    <a:bodyPr/>
                    <a:lstStyle/>
                    <a:p>
                      <a:r>
                        <a:rPr lang="en-US" sz="1200" dirty="0"/>
                        <a:t>conditions</a:t>
                      </a:r>
                    </a:p>
                  </a:txBody>
                  <a:tcPr/>
                </a:tc>
                <a:tc>
                  <a:txBody>
                    <a:bodyPr/>
                    <a:lstStyle/>
                    <a:p>
                      <a:r>
                        <a:rPr lang="en-US" sz="1200" dirty="0"/>
                        <a:t>Model </a:t>
                      </a:r>
                    </a:p>
                  </a:txBody>
                  <a:tcPr/>
                </a:tc>
                <a:tc>
                  <a:txBody>
                    <a:bodyPr/>
                    <a:lstStyle/>
                    <a:p>
                      <a:r>
                        <a:rPr lang="en-US" sz="1200" dirty="0"/>
                        <a:t>Sequencing tech</a:t>
                      </a:r>
                    </a:p>
                  </a:txBody>
                  <a:tcPr/>
                </a:tc>
                <a:tc>
                  <a:txBody>
                    <a:bodyPr/>
                    <a:lstStyle/>
                    <a:p>
                      <a:r>
                        <a:rPr lang="en-US" sz="1200" dirty="0"/>
                        <a:t>source</a:t>
                      </a:r>
                    </a:p>
                  </a:txBody>
                  <a:tcPr/>
                </a:tc>
                <a:extLst>
                  <a:ext uri="{0D108BD9-81ED-4DB2-BD59-A6C34878D82A}">
                    <a16:rowId xmlns:a16="http://schemas.microsoft.com/office/drawing/2014/main" val="1430516765"/>
                  </a:ext>
                </a:extLst>
              </a:tr>
              <a:tr h="3691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multiple sclerosis</a:t>
                      </a:r>
                    </a:p>
                    <a:p>
                      <a:endParaRPr lang="en-US" sz="1200" dirty="0"/>
                    </a:p>
                  </a:txBody>
                  <a:tcPr/>
                </a:tc>
                <a:tc>
                  <a:txBody>
                    <a:bodyPr/>
                    <a:lstStyle/>
                    <a:p>
                      <a:r>
                        <a:rPr lang="en-US" sz="1200" dirty="0"/>
                        <a:t>Mouse (EAE)</a:t>
                      </a:r>
                    </a:p>
                  </a:txBody>
                  <a:tcPr/>
                </a:tc>
                <a:tc>
                  <a:txBody>
                    <a:bodyPr/>
                    <a:lstStyle/>
                    <a:p>
                      <a:r>
                        <a:rPr lang="en-US" sz="1200" dirty="0" err="1"/>
                        <a:t>Nanostring</a:t>
                      </a:r>
                      <a:endParaRPr lang="en-US" sz="1200" dirty="0"/>
                    </a:p>
                  </a:txBody>
                  <a:tcPr/>
                </a:tc>
                <a:tc>
                  <a:txBody>
                    <a:bodyPr/>
                    <a:lstStyle/>
                    <a:p>
                      <a:r>
                        <a:rPr lang="en-US" sz="1200" dirty="0" err="1"/>
                        <a:t>Kraseman</a:t>
                      </a:r>
                      <a:r>
                        <a:rPr lang="en-US" sz="1200" dirty="0"/>
                        <a:t> et al., 2017</a:t>
                      </a:r>
                    </a:p>
                  </a:txBody>
                  <a:tcPr/>
                </a:tc>
                <a:extLst>
                  <a:ext uri="{0D108BD9-81ED-4DB2-BD59-A6C34878D82A}">
                    <a16:rowId xmlns:a16="http://schemas.microsoft.com/office/drawing/2014/main" val="318902495"/>
                  </a:ext>
                </a:extLst>
              </a:tr>
              <a:tr h="5168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Amyotrophic lateral sclerosis (ALS)</a:t>
                      </a:r>
                    </a:p>
                    <a:p>
                      <a:endParaRPr lang="en-US" sz="1200" dirty="0"/>
                    </a:p>
                  </a:txBody>
                  <a:tcPr/>
                </a:tc>
                <a:tc>
                  <a:txBody>
                    <a:bodyPr/>
                    <a:lstStyle/>
                    <a:p>
                      <a:r>
                        <a:rPr lang="en-US" sz="1200" dirty="0"/>
                        <a:t>Mouse (SODG93A)</a:t>
                      </a:r>
                    </a:p>
                  </a:txBody>
                  <a:tcPr/>
                </a:tc>
                <a:tc>
                  <a:txBody>
                    <a:bodyPr/>
                    <a:lstStyle/>
                    <a:p>
                      <a:r>
                        <a:rPr lang="en-US" sz="1200" dirty="0"/>
                        <a:t>Bulk RNA-seq</a:t>
                      </a:r>
                    </a:p>
                  </a:txBody>
                  <a:tcPr/>
                </a:tc>
                <a:tc>
                  <a:txBody>
                    <a:bodyPr/>
                    <a:lstStyle/>
                    <a:p>
                      <a:r>
                        <a:rPr lang="en-US" sz="1200" dirty="0"/>
                        <a:t>Chiu et al., 2013</a:t>
                      </a:r>
                    </a:p>
                  </a:txBody>
                  <a:tcPr/>
                </a:tc>
                <a:extLst>
                  <a:ext uri="{0D108BD9-81ED-4DB2-BD59-A6C34878D82A}">
                    <a16:rowId xmlns:a16="http://schemas.microsoft.com/office/drawing/2014/main" val="3470609480"/>
                  </a:ext>
                </a:extLst>
              </a:tr>
              <a:tr h="3691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Alzheimer’s disease (AD) </a:t>
                      </a:r>
                    </a:p>
                    <a:p>
                      <a:endParaRPr lang="en-US" sz="1200" dirty="0"/>
                    </a:p>
                  </a:txBody>
                  <a:tcPr/>
                </a:tc>
                <a:tc>
                  <a:txBody>
                    <a:bodyPr/>
                    <a:lstStyle/>
                    <a:p>
                      <a:r>
                        <a:rPr lang="en-US" sz="1200" dirty="0"/>
                        <a:t>Mouse </a:t>
                      </a:r>
                    </a:p>
                  </a:txBody>
                  <a:tcPr/>
                </a:tc>
                <a:tc>
                  <a:txBody>
                    <a:bodyPr/>
                    <a:lstStyle/>
                    <a:p>
                      <a:r>
                        <a:rPr lang="en-US" sz="1200" dirty="0"/>
                        <a:t>Single cell </a:t>
                      </a:r>
                      <a:r>
                        <a:rPr lang="en-US" sz="1200" dirty="0" err="1"/>
                        <a:t>RNAseq</a:t>
                      </a:r>
                      <a:endParaRPr lang="en-US" sz="1200" dirty="0"/>
                    </a:p>
                  </a:txBody>
                  <a:tcPr/>
                </a:tc>
                <a:tc>
                  <a:txBody>
                    <a:bodyPr/>
                    <a:lstStyle/>
                    <a:p>
                      <a:r>
                        <a:rPr lang="en-US" sz="1200" dirty="0"/>
                        <a:t>Keren-</a:t>
                      </a:r>
                      <a:r>
                        <a:rPr lang="en-US" sz="1200" dirty="0" err="1"/>
                        <a:t>Shaul</a:t>
                      </a:r>
                      <a:r>
                        <a:rPr lang="en-US" sz="1200" dirty="0"/>
                        <a:t> et al. 2017</a:t>
                      </a:r>
                    </a:p>
                  </a:txBody>
                  <a:tcPr/>
                </a:tc>
                <a:extLst>
                  <a:ext uri="{0D108BD9-81ED-4DB2-BD59-A6C34878D82A}">
                    <a16:rowId xmlns:a16="http://schemas.microsoft.com/office/drawing/2014/main" val="2199082474"/>
                  </a:ext>
                </a:extLst>
              </a:tr>
              <a:tr h="3691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aging</a:t>
                      </a:r>
                    </a:p>
                    <a:p>
                      <a:endParaRPr lang="en-US" sz="1200" dirty="0"/>
                    </a:p>
                  </a:txBody>
                  <a:tcPr/>
                </a:tc>
                <a:tc>
                  <a:txBody>
                    <a:bodyPr/>
                    <a:lstStyle/>
                    <a:p>
                      <a:r>
                        <a:rPr lang="en-US" sz="1200" dirty="0"/>
                        <a:t>mouse</a:t>
                      </a:r>
                    </a:p>
                  </a:txBody>
                  <a:tcPr/>
                </a:tc>
                <a:tc>
                  <a:txBody>
                    <a:bodyPr/>
                    <a:lstStyle/>
                    <a:p>
                      <a:r>
                        <a:rPr lang="en-US" sz="1200" dirty="0"/>
                        <a:t>Bulk RNA-seq</a:t>
                      </a:r>
                    </a:p>
                  </a:txBody>
                  <a:tcPr/>
                </a:tc>
                <a:tc>
                  <a:txBody>
                    <a:bodyPr/>
                    <a:lstStyle/>
                    <a:p>
                      <a:r>
                        <a:rPr lang="en-US" sz="1200" dirty="0" err="1"/>
                        <a:t>Holtman</a:t>
                      </a:r>
                      <a:r>
                        <a:rPr lang="en-US" sz="1200" dirty="0"/>
                        <a:t> et al.,</a:t>
                      </a:r>
                    </a:p>
                    <a:p>
                      <a:r>
                        <a:rPr lang="en-US" sz="1200" dirty="0"/>
                        <a:t>2015</a:t>
                      </a:r>
                    </a:p>
                  </a:txBody>
                  <a:tcPr/>
                </a:tc>
                <a:extLst>
                  <a:ext uri="{0D108BD9-81ED-4DB2-BD59-A6C34878D82A}">
                    <a16:rowId xmlns:a16="http://schemas.microsoft.com/office/drawing/2014/main" val="2411960310"/>
                  </a:ext>
                </a:extLst>
              </a:tr>
            </a:tbl>
          </a:graphicData>
        </a:graphic>
      </p:graphicFrame>
    </p:spTree>
    <p:extLst>
      <p:ext uri="{BB962C8B-B14F-4D97-AF65-F5344CB8AC3E}">
        <p14:creationId xmlns:p14="http://schemas.microsoft.com/office/powerpoint/2010/main" val="1993270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5D1D9E-A5E0-F048-9AA3-7D04A119E48C}"/>
              </a:ext>
            </a:extLst>
          </p:cNvPr>
          <p:cNvPicPr>
            <a:picLocks noChangeAspect="1"/>
          </p:cNvPicPr>
          <p:nvPr/>
        </p:nvPicPr>
        <p:blipFill rotWithShape="1">
          <a:blip r:embed="rId3"/>
          <a:srcRect t="755" b="1"/>
          <a:stretch/>
        </p:blipFill>
        <p:spPr>
          <a:xfrm>
            <a:off x="1875649" y="1221074"/>
            <a:ext cx="4512451" cy="5254268"/>
          </a:xfrm>
          <a:prstGeom prst="rect">
            <a:avLst/>
          </a:prstGeom>
        </p:spPr>
      </p:pic>
      <p:pic>
        <p:nvPicPr>
          <p:cNvPr id="3" name="Picture 2">
            <a:extLst>
              <a:ext uri="{FF2B5EF4-FFF2-40B4-BE49-F238E27FC236}">
                <a16:creationId xmlns:a16="http://schemas.microsoft.com/office/drawing/2014/main" id="{18DE50E7-BF93-814B-8F8E-EACC8F551418}"/>
              </a:ext>
            </a:extLst>
          </p:cNvPr>
          <p:cNvPicPr>
            <a:picLocks noChangeAspect="1"/>
          </p:cNvPicPr>
          <p:nvPr/>
        </p:nvPicPr>
        <p:blipFill>
          <a:blip r:embed="rId4"/>
          <a:stretch>
            <a:fillRect/>
          </a:stretch>
        </p:blipFill>
        <p:spPr>
          <a:xfrm>
            <a:off x="6812247" y="1181099"/>
            <a:ext cx="3105495" cy="5466522"/>
          </a:xfrm>
          <a:prstGeom prst="rect">
            <a:avLst/>
          </a:prstGeom>
        </p:spPr>
      </p:pic>
      <p:sp>
        <p:nvSpPr>
          <p:cNvPr id="4" name="TextBox 3">
            <a:extLst>
              <a:ext uri="{FF2B5EF4-FFF2-40B4-BE49-F238E27FC236}">
                <a16:creationId xmlns:a16="http://schemas.microsoft.com/office/drawing/2014/main" id="{A2E25063-22ED-AE42-8D0E-972C3D76D8E8}"/>
              </a:ext>
            </a:extLst>
          </p:cNvPr>
          <p:cNvSpPr txBox="1"/>
          <p:nvPr/>
        </p:nvSpPr>
        <p:spPr>
          <a:xfrm>
            <a:off x="4254500" y="344558"/>
            <a:ext cx="4711700" cy="461665"/>
          </a:xfrm>
          <a:prstGeom prst="rect">
            <a:avLst/>
          </a:prstGeom>
          <a:noFill/>
        </p:spPr>
        <p:txBody>
          <a:bodyPr wrap="square" rtlCol="0">
            <a:spAutoFit/>
          </a:bodyPr>
          <a:lstStyle/>
          <a:p>
            <a:r>
              <a:rPr lang="en-US" sz="2400" dirty="0"/>
              <a:t>Up-regulated disease genes</a:t>
            </a:r>
          </a:p>
        </p:txBody>
      </p:sp>
    </p:spTree>
    <p:extLst>
      <p:ext uri="{BB962C8B-B14F-4D97-AF65-F5344CB8AC3E}">
        <p14:creationId xmlns:p14="http://schemas.microsoft.com/office/powerpoint/2010/main" val="2182691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3E0FEA-293D-7C44-A048-CD66090BDA5D}"/>
              </a:ext>
            </a:extLst>
          </p:cNvPr>
          <p:cNvSpPr txBox="1"/>
          <p:nvPr/>
        </p:nvSpPr>
        <p:spPr>
          <a:xfrm>
            <a:off x="4254500" y="344558"/>
            <a:ext cx="4711700" cy="461665"/>
          </a:xfrm>
          <a:prstGeom prst="rect">
            <a:avLst/>
          </a:prstGeom>
          <a:noFill/>
        </p:spPr>
        <p:txBody>
          <a:bodyPr wrap="square" rtlCol="0">
            <a:spAutoFit/>
          </a:bodyPr>
          <a:lstStyle/>
          <a:p>
            <a:r>
              <a:rPr lang="en-US" sz="2400" dirty="0"/>
              <a:t>Down-regulated disease genes</a:t>
            </a:r>
          </a:p>
        </p:txBody>
      </p:sp>
      <p:pic>
        <p:nvPicPr>
          <p:cNvPr id="2" name="Picture 1">
            <a:extLst>
              <a:ext uri="{FF2B5EF4-FFF2-40B4-BE49-F238E27FC236}">
                <a16:creationId xmlns:a16="http://schemas.microsoft.com/office/drawing/2014/main" id="{46BB497C-F211-4745-BDA2-654390793DB2}"/>
              </a:ext>
            </a:extLst>
          </p:cNvPr>
          <p:cNvPicPr>
            <a:picLocks noChangeAspect="1"/>
          </p:cNvPicPr>
          <p:nvPr/>
        </p:nvPicPr>
        <p:blipFill>
          <a:blip r:embed="rId2"/>
          <a:stretch>
            <a:fillRect/>
          </a:stretch>
        </p:blipFill>
        <p:spPr>
          <a:xfrm>
            <a:off x="1761188" y="925442"/>
            <a:ext cx="4755591" cy="5588000"/>
          </a:xfrm>
          <a:prstGeom prst="rect">
            <a:avLst/>
          </a:prstGeom>
        </p:spPr>
      </p:pic>
      <p:pic>
        <p:nvPicPr>
          <p:cNvPr id="3" name="Picture 2">
            <a:extLst>
              <a:ext uri="{FF2B5EF4-FFF2-40B4-BE49-F238E27FC236}">
                <a16:creationId xmlns:a16="http://schemas.microsoft.com/office/drawing/2014/main" id="{CF578370-4D49-624E-A18A-97933E71E656}"/>
              </a:ext>
            </a:extLst>
          </p:cNvPr>
          <p:cNvPicPr>
            <a:picLocks noChangeAspect="1"/>
          </p:cNvPicPr>
          <p:nvPr/>
        </p:nvPicPr>
        <p:blipFill>
          <a:blip r:embed="rId3"/>
          <a:stretch>
            <a:fillRect/>
          </a:stretch>
        </p:blipFill>
        <p:spPr>
          <a:xfrm>
            <a:off x="6794500" y="925442"/>
            <a:ext cx="3119725" cy="5588000"/>
          </a:xfrm>
          <a:prstGeom prst="rect">
            <a:avLst/>
          </a:prstGeom>
        </p:spPr>
      </p:pic>
    </p:spTree>
    <p:extLst>
      <p:ext uri="{BB962C8B-B14F-4D97-AF65-F5344CB8AC3E}">
        <p14:creationId xmlns:p14="http://schemas.microsoft.com/office/powerpoint/2010/main" val="33708363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4D0B6E-2B9F-9241-93BC-C93A428F8B27}"/>
              </a:ext>
            </a:extLst>
          </p:cNvPr>
          <p:cNvPicPr>
            <a:picLocks noChangeAspect="1"/>
          </p:cNvPicPr>
          <p:nvPr/>
        </p:nvPicPr>
        <p:blipFill rotWithShape="1">
          <a:blip r:embed="rId2"/>
          <a:srcRect t="35124"/>
          <a:stretch/>
        </p:blipFill>
        <p:spPr>
          <a:xfrm>
            <a:off x="73172" y="31714"/>
            <a:ext cx="4454038" cy="1324407"/>
          </a:xfrm>
          <a:prstGeom prst="rect">
            <a:avLst/>
          </a:prstGeom>
        </p:spPr>
      </p:pic>
      <p:pic>
        <p:nvPicPr>
          <p:cNvPr id="3" name="Picture 2">
            <a:extLst>
              <a:ext uri="{FF2B5EF4-FFF2-40B4-BE49-F238E27FC236}">
                <a16:creationId xmlns:a16="http://schemas.microsoft.com/office/drawing/2014/main" id="{1BFB1A31-ACCB-AE46-A766-EC97285490D7}"/>
              </a:ext>
            </a:extLst>
          </p:cNvPr>
          <p:cNvPicPr>
            <a:picLocks noChangeAspect="1"/>
          </p:cNvPicPr>
          <p:nvPr/>
        </p:nvPicPr>
        <p:blipFill>
          <a:blip r:embed="rId3"/>
          <a:stretch>
            <a:fillRect/>
          </a:stretch>
        </p:blipFill>
        <p:spPr>
          <a:xfrm>
            <a:off x="886158" y="1505843"/>
            <a:ext cx="2459853" cy="1923158"/>
          </a:xfrm>
          <a:prstGeom prst="rect">
            <a:avLst/>
          </a:prstGeom>
        </p:spPr>
      </p:pic>
      <p:pic>
        <p:nvPicPr>
          <p:cNvPr id="4" name="Picture 3">
            <a:extLst>
              <a:ext uri="{FF2B5EF4-FFF2-40B4-BE49-F238E27FC236}">
                <a16:creationId xmlns:a16="http://schemas.microsoft.com/office/drawing/2014/main" id="{63AF8691-CC26-8541-9EBD-89A5323DFB6E}"/>
              </a:ext>
            </a:extLst>
          </p:cNvPr>
          <p:cNvPicPr>
            <a:picLocks noChangeAspect="1"/>
          </p:cNvPicPr>
          <p:nvPr/>
        </p:nvPicPr>
        <p:blipFill>
          <a:blip r:embed="rId4"/>
          <a:stretch>
            <a:fillRect/>
          </a:stretch>
        </p:blipFill>
        <p:spPr>
          <a:xfrm>
            <a:off x="9082824" y="1103632"/>
            <a:ext cx="2648218" cy="2528985"/>
          </a:xfrm>
          <a:prstGeom prst="rect">
            <a:avLst/>
          </a:prstGeom>
        </p:spPr>
      </p:pic>
      <p:pic>
        <p:nvPicPr>
          <p:cNvPr id="5" name="Picture 4">
            <a:extLst>
              <a:ext uri="{FF2B5EF4-FFF2-40B4-BE49-F238E27FC236}">
                <a16:creationId xmlns:a16="http://schemas.microsoft.com/office/drawing/2014/main" id="{1C9FD0EB-7579-3F4C-B1DC-EF9D8E10723E}"/>
              </a:ext>
            </a:extLst>
          </p:cNvPr>
          <p:cNvPicPr>
            <a:picLocks noChangeAspect="1"/>
          </p:cNvPicPr>
          <p:nvPr/>
        </p:nvPicPr>
        <p:blipFill>
          <a:blip r:embed="rId5"/>
          <a:stretch>
            <a:fillRect/>
          </a:stretch>
        </p:blipFill>
        <p:spPr>
          <a:xfrm>
            <a:off x="8702070" y="112329"/>
            <a:ext cx="3489930" cy="991303"/>
          </a:xfrm>
          <a:prstGeom prst="rect">
            <a:avLst/>
          </a:prstGeom>
        </p:spPr>
      </p:pic>
      <p:pic>
        <p:nvPicPr>
          <p:cNvPr id="6" name="Picture 5">
            <a:extLst>
              <a:ext uri="{FF2B5EF4-FFF2-40B4-BE49-F238E27FC236}">
                <a16:creationId xmlns:a16="http://schemas.microsoft.com/office/drawing/2014/main" id="{0F21BBC1-7200-2245-8C28-761AD2347626}"/>
              </a:ext>
            </a:extLst>
          </p:cNvPr>
          <p:cNvPicPr>
            <a:picLocks noChangeAspect="1"/>
          </p:cNvPicPr>
          <p:nvPr/>
        </p:nvPicPr>
        <p:blipFill>
          <a:blip r:embed="rId6"/>
          <a:stretch>
            <a:fillRect/>
          </a:stretch>
        </p:blipFill>
        <p:spPr>
          <a:xfrm>
            <a:off x="4625440" y="165167"/>
            <a:ext cx="3672788" cy="828132"/>
          </a:xfrm>
          <a:prstGeom prst="rect">
            <a:avLst/>
          </a:prstGeom>
        </p:spPr>
      </p:pic>
      <p:pic>
        <p:nvPicPr>
          <p:cNvPr id="7" name="Picture 6">
            <a:extLst>
              <a:ext uri="{FF2B5EF4-FFF2-40B4-BE49-F238E27FC236}">
                <a16:creationId xmlns:a16="http://schemas.microsoft.com/office/drawing/2014/main" id="{B9F6C1FA-BCE7-9144-B3A8-94C17B29A4E6}"/>
              </a:ext>
            </a:extLst>
          </p:cNvPr>
          <p:cNvPicPr>
            <a:picLocks noChangeAspect="1"/>
          </p:cNvPicPr>
          <p:nvPr/>
        </p:nvPicPr>
        <p:blipFill>
          <a:blip r:embed="rId7"/>
          <a:stretch>
            <a:fillRect/>
          </a:stretch>
        </p:blipFill>
        <p:spPr>
          <a:xfrm>
            <a:off x="5167119" y="1356121"/>
            <a:ext cx="2276496" cy="2276496"/>
          </a:xfrm>
          <a:prstGeom prst="rect">
            <a:avLst/>
          </a:prstGeom>
        </p:spPr>
      </p:pic>
      <p:sp>
        <p:nvSpPr>
          <p:cNvPr id="8" name="Rectangle 7">
            <a:extLst>
              <a:ext uri="{FF2B5EF4-FFF2-40B4-BE49-F238E27FC236}">
                <a16:creationId xmlns:a16="http://schemas.microsoft.com/office/drawing/2014/main" id="{5776050D-DDCC-F846-9A60-8C0425855B38}"/>
              </a:ext>
            </a:extLst>
          </p:cNvPr>
          <p:cNvSpPr/>
          <p:nvPr/>
        </p:nvSpPr>
        <p:spPr>
          <a:xfrm>
            <a:off x="4625440" y="3632617"/>
            <a:ext cx="3775393" cy="369332"/>
          </a:xfrm>
          <a:prstGeom prst="rect">
            <a:avLst/>
          </a:prstGeom>
        </p:spPr>
        <p:txBody>
          <a:bodyPr wrap="none">
            <a:spAutoFit/>
          </a:bodyPr>
          <a:lstStyle/>
          <a:p>
            <a:r>
              <a:rPr lang="en-US" dirty="0">
                <a:solidFill>
                  <a:srgbClr val="000000"/>
                </a:solidFill>
                <a:latin typeface="arial" panose="020B0604020202020204" pitchFamily="34" charset="0"/>
              </a:rPr>
              <a:t>Amyotrophic lateral sclerosis (ALS)</a:t>
            </a:r>
            <a:endParaRPr lang="en-US" dirty="0"/>
          </a:p>
        </p:txBody>
      </p:sp>
      <p:sp>
        <p:nvSpPr>
          <p:cNvPr id="9" name="Rectangle 8">
            <a:extLst>
              <a:ext uri="{FF2B5EF4-FFF2-40B4-BE49-F238E27FC236}">
                <a16:creationId xmlns:a16="http://schemas.microsoft.com/office/drawing/2014/main" id="{E5F66414-6585-E241-A626-902D454DE870}"/>
              </a:ext>
            </a:extLst>
          </p:cNvPr>
          <p:cNvSpPr/>
          <p:nvPr/>
        </p:nvSpPr>
        <p:spPr>
          <a:xfrm>
            <a:off x="10072573" y="3632617"/>
            <a:ext cx="748923" cy="369332"/>
          </a:xfrm>
          <a:prstGeom prst="rect">
            <a:avLst/>
          </a:prstGeom>
        </p:spPr>
        <p:txBody>
          <a:bodyPr wrap="none">
            <a:spAutoFit/>
          </a:bodyPr>
          <a:lstStyle/>
          <a:p>
            <a:r>
              <a:rPr lang="en-US" dirty="0">
                <a:solidFill>
                  <a:srgbClr val="000000"/>
                </a:solidFill>
                <a:latin typeface="arial" panose="020B0604020202020204" pitchFamily="34" charset="0"/>
              </a:rPr>
              <a:t>aging</a:t>
            </a:r>
            <a:endParaRPr lang="en-US" dirty="0"/>
          </a:p>
        </p:txBody>
      </p:sp>
      <p:sp>
        <p:nvSpPr>
          <p:cNvPr id="10" name="Rectangle 9">
            <a:extLst>
              <a:ext uri="{FF2B5EF4-FFF2-40B4-BE49-F238E27FC236}">
                <a16:creationId xmlns:a16="http://schemas.microsoft.com/office/drawing/2014/main" id="{D57BE561-E42A-A44F-B26B-104EF6A02AEC}"/>
              </a:ext>
            </a:extLst>
          </p:cNvPr>
          <p:cNvSpPr/>
          <p:nvPr/>
        </p:nvSpPr>
        <p:spPr>
          <a:xfrm>
            <a:off x="699202" y="3632617"/>
            <a:ext cx="284379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Alzheimer’s disease (AD) </a:t>
            </a:r>
          </a:p>
        </p:txBody>
      </p:sp>
      <p:sp>
        <p:nvSpPr>
          <p:cNvPr id="11" name="Rectangle 10">
            <a:extLst>
              <a:ext uri="{FF2B5EF4-FFF2-40B4-BE49-F238E27FC236}">
                <a16:creationId xmlns:a16="http://schemas.microsoft.com/office/drawing/2014/main" id="{216CC068-86B8-B146-AC1A-E6D86166E289}"/>
              </a:ext>
            </a:extLst>
          </p:cNvPr>
          <p:cNvSpPr/>
          <p:nvPr/>
        </p:nvSpPr>
        <p:spPr>
          <a:xfrm>
            <a:off x="490037" y="5167491"/>
            <a:ext cx="5471498" cy="369332"/>
          </a:xfrm>
          <a:prstGeom prst="rect">
            <a:avLst/>
          </a:prstGeom>
        </p:spPr>
        <p:txBody>
          <a:bodyPr wrap="none">
            <a:spAutoFit/>
          </a:bodyPr>
          <a:lstStyle/>
          <a:p>
            <a:r>
              <a:rPr lang="en-US" dirty="0" err="1"/>
              <a:t>Signed.value</a:t>
            </a:r>
            <a:r>
              <a:rPr lang="en-US" dirty="0"/>
              <a:t> = sign(</a:t>
            </a:r>
            <a:r>
              <a:rPr lang="en-US" dirty="0" err="1"/>
              <a:t>logFC</a:t>
            </a:r>
            <a:r>
              <a:rPr lang="en-US" dirty="0"/>
              <a:t>) * log10(</a:t>
            </a:r>
            <a:r>
              <a:rPr lang="en-US" dirty="0" err="1"/>
              <a:t>Pvalue</a:t>
            </a:r>
            <a:r>
              <a:rPr lang="en-US" dirty="0"/>
              <a:t>) * abs(</a:t>
            </a:r>
            <a:r>
              <a:rPr lang="en-US" dirty="0" err="1"/>
              <a:t>logFC</a:t>
            </a:r>
            <a:r>
              <a:rPr lang="en-US" dirty="0"/>
              <a:t>) </a:t>
            </a:r>
          </a:p>
        </p:txBody>
      </p:sp>
      <p:cxnSp>
        <p:nvCxnSpPr>
          <p:cNvPr id="16" name="Straight Connector 15">
            <a:extLst>
              <a:ext uri="{FF2B5EF4-FFF2-40B4-BE49-F238E27FC236}">
                <a16:creationId xmlns:a16="http://schemas.microsoft.com/office/drawing/2014/main" id="{2A051E78-CE3E-4744-A584-C06BDBCC4437}"/>
              </a:ext>
            </a:extLst>
          </p:cNvPr>
          <p:cNvCxnSpPr>
            <a:cxnSpLocks/>
          </p:cNvCxnSpPr>
          <p:nvPr/>
        </p:nvCxnSpPr>
        <p:spPr>
          <a:xfrm>
            <a:off x="7589962" y="4374292"/>
            <a:ext cx="0" cy="20573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011470-2477-CB43-86A3-015112D95B9E}"/>
              </a:ext>
            </a:extLst>
          </p:cNvPr>
          <p:cNvCxnSpPr/>
          <p:nvPr/>
        </p:nvCxnSpPr>
        <p:spPr>
          <a:xfrm>
            <a:off x="7589962" y="6431688"/>
            <a:ext cx="2446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DD577C-DEB6-0A40-AC20-5619458AA948}"/>
              </a:ext>
            </a:extLst>
          </p:cNvPr>
          <p:cNvSpPr/>
          <p:nvPr/>
        </p:nvSpPr>
        <p:spPr>
          <a:xfrm>
            <a:off x="6610207" y="5033658"/>
            <a:ext cx="909223" cy="923330"/>
          </a:xfrm>
          <a:prstGeom prst="rect">
            <a:avLst/>
          </a:prstGeom>
        </p:spPr>
        <p:txBody>
          <a:bodyPr wrap="none">
            <a:spAutoFit/>
          </a:bodyPr>
          <a:lstStyle/>
          <a:p>
            <a:r>
              <a:rPr lang="en-US" dirty="0">
                <a:solidFill>
                  <a:srgbClr val="505050"/>
                </a:solidFill>
                <a:latin typeface="Calibri" panose="020F0502020204030204" pitchFamily="34" charset="0"/>
                <a:cs typeface="Calibri" panose="020F0502020204030204" pitchFamily="34" charset="0"/>
              </a:rPr>
              <a:t>Disease</a:t>
            </a:r>
          </a:p>
          <a:p>
            <a:r>
              <a:rPr lang="en-US" dirty="0">
                <a:solidFill>
                  <a:srgbClr val="505050"/>
                </a:solidFill>
                <a:latin typeface="Calibri" panose="020F0502020204030204" pitchFamily="34" charset="0"/>
                <a:cs typeface="Calibri" panose="020F0502020204030204" pitchFamily="34" charset="0"/>
              </a:rPr>
              <a:t>      -</a:t>
            </a:r>
          </a:p>
          <a:p>
            <a:r>
              <a:rPr lang="en-US" dirty="0">
                <a:solidFill>
                  <a:srgbClr val="505050"/>
                </a:solidFill>
                <a:latin typeface="Calibri" panose="020F0502020204030204" pitchFamily="34" charset="0"/>
                <a:cs typeface="Calibri" panose="020F0502020204030204" pitchFamily="34" charset="0"/>
              </a:rPr>
              <a:t> normal</a:t>
            </a:r>
            <a:endParaRPr lang="en-US"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D36419B9-2277-774E-8E44-44D7C9CAD2DB}"/>
              </a:ext>
            </a:extLst>
          </p:cNvPr>
          <p:cNvSpPr txBox="1"/>
          <p:nvPr/>
        </p:nvSpPr>
        <p:spPr>
          <a:xfrm>
            <a:off x="8527556" y="6461376"/>
            <a:ext cx="1879377" cy="369332"/>
          </a:xfrm>
          <a:prstGeom prst="rect">
            <a:avLst/>
          </a:prstGeom>
          <a:noFill/>
        </p:spPr>
        <p:txBody>
          <a:bodyPr wrap="square" rtlCol="0">
            <a:spAutoFit/>
          </a:bodyPr>
          <a:lstStyle/>
          <a:p>
            <a:r>
              <a:rPr lang="en-US" dirty="0"/>
              <a:t>Arf1 - WT</a:t>
            </a:r>
          </a:p>
        </p:txBody>
      </p:sp>
    </p:spTree>
    <p:extLst>
      <p:ext uri="{BB962C8B-B14F-4D97-AF65-F5344CB8AC3E}">
        <p14:creationId xmlns:p14="http://schemas.microsoft.com/office/powerpoint/2010/main" val="4238799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2AA7E4-6EC5-CA49-ABFD-8BEBC2747B48}"/>
              </a:ext>
            </a:extLst>
          </p:cNvPr>
          <p:cNvPicPr>
            <a:picLocks noChangeAspect="1"/>
          </p:cNvPicPr>
          <p:nvPr/>
        </p:nvPicPr>
        <p:blipFill>
          <a:blip r:embed="rId2"/>
          <a:stretch>
            <a:fillRect/>
          </a:stretch>
        </p:blipFill>
        <p:spPr>
          <a:xfrm>
            <a:off x="1178069" y="3983822"/>
            <a:ext cx="4551593" cy="2817652"/>
          </a:xfrm>
          <a:prstGeom prst="rect">
            <a:avLst/>
          </a:prstGeom>
        </p:spPr>
      </p:pic>
      <p:pic>
        <p:nvPicPr>
          <p:cNvPr id="5" name="Picture 4">
            <a:extLst>
              <a:ext uri="{FF2B5EF4-FFF2-40B4-BE49-F238E27FC236}">
                <a16:creationId xmlns:a16="http://schemas.microsoft.com/office/drawing/2014/main" id="{38BA39C5-27E7-4F4E-9449-C2502E0A381A}"/>
              </a:ext>
            </a:extLst>
          </p:cNvPr>
          <p:cNvPicPr>
            <a:picLocks noChangeAspect="1"/>
          </p:cNvPicPr>
          <p:nvPr/>
        </p:nvPicPr>
        <p:blipFill>
          <a:blip r:embed="rId3"/>
          <a:stretch>
            <a:fillRect/>
          </a:stretch>
        </p:blipFill>
        <p:spPr>
          <a:xfrm>
            <a:off x="6021961" y="770634"/>
            <a:ext cx="4591935" cy="2855887"/>
          </a:xfrm>
          <a:prstGeom prst="rect">
            <a:avLst/>
          </a:prstGeom>
        </p:spPr>
      </p:pic>
      <p:pic>
        <p:nvPicPr>
          <p:cNvPr id="6" name="Picture 5">
            <a:extLst>
              <a:ext uri="{FF2B5EF4-FFF2-40B4-BE49-F238E27FC236}">
                <a16:creationId xmlns:a16="http://schemas.microsoft.com/office/drawing/2014/main" id="{B1A7AFCB-3CA4-734F-A903-322778B91E33}"/>
              </a:ext>
            </a:extLst>
          </p:cNvPr>
          <p:cNvPicPr>
            <a:picLocks noChangeAspect="1"/>
          </p:cNvPicPr>
          <p:nvPr/>
        </p:nvPicPr>
        <p:blipFill>
          <a:blip r:embed="rId4"/>
          <a:stretch>
            <a:fillRect/>
          </a:stretch>
        </p:blipFill>
        <p:spPr>
          <a:xfrm>
            <a:off x="5965043" y="3968203"/>
            <a:ext cx="4738063" cy="2889797"/>
          </a:xfrm>
          <a:prstGeom prst="rect">
            <a:avLst/>
          </a:prstGeom>
        </p:spPr>
      </p:pic>
      <p:sp>
        <p:nvSpPr>
          <p:cNvPr id="7" name="TextBox 6">
            <a:extLst>
              <a:ext uri="{FF2B5EF4-FFF2-40B4-BE49-F238E27FC236}">
                <a16:creationId xmlns:a16="http://schemas.microsoft.com/office/drawing/2014/main" id="{8F7C088A-E351-DB4F-9138-B5C34C8A2A7C}"/>
              </a:ext>
            </a:extLst>
          </p:cNvPr>
          <p:cNvSpPr txBox="1"/>
          <p:nvPr/>
        </p:nvSpPr>
        <p:spPr>
          <a:xfrm>
            <a:off x="697556" y="101458"/>
            <a:ext cx="11206976" cy="369332"/>
          </a:xfrm>
          <a:prstGeom prst="rect">
            <a:avLst/>
          </a:prstGeom>
          <a:noFill/>
        </p:spPr>
        <p:txBody>
          <a:bodyPr wrap="square" rtlCol="0">
            <a:spAutoFit/>
          </a:bodyPr>
          <a:lstStyle/>
          <a:p>
            <a:r>
              <a:rPr lang="en-US" dirty="0"/>
              <a:t>Top differentially expressed genes in Arf1-WT include some of the well-known neurodegenerative disease risk genes</a:t>
            </a:r>
          </a:p>
        </p:txBody>
      </p:sp>
      <p:sp>
        <p:nvSpPr>
          <p:cNvPr id="8" name="Rectangle 7">
            <a:extLst>
              <a:ext uri="{FF2B5EF4-FFF2-40B4-BE49-F238E27FC236}">
                <a16:creationId xmlns:a16="http://schemas.microsoft.com/office/drawing/2014/main" id="{383AA34C-CF10-4D4B-AFA0-63D4A273B59A}"/>
              </a:ext>
            </a:extLst>
          </p:cNvPr>
          <p:cNvSpPr/>
          <p:nvPr/>
        </p:nvSpPr>
        <p:spPr>
          <a:xfrm>
            <a:off x="745067" y="3742316"/>
            <a:ext cx="2573140" cy="276999"/>
          </a:xfrm>
          <a:prstGeom prst="rect">
            <a:avLst/>
          </a:prstGeom>
        </p:spPr>
        <p:txBody>
          <a:bodyPr wrap="none">
            <a:spAutoFit/>
          </a:bodyPr>
          <a:lstStyle/>
          <a:p>
            <a:r>
              <a:rPr lang="en-US" sz="1200" dirty="0">
                <a:solidFill>
                  <a:srgbClr val="000000"/>
                </a:solidFill>
                <a:latin typeface="arial" panose="020B0604020202020204" pitchFamily="34" charset="0"/>
              </a:rPr>
              <a:t>Amyotrophic lateral sclerosis (ALS)</a:t>
            </a:r>
            <a:endParaRPr lang="en-US" sz="1200" dirty="0"/>
          </a:p>
        </p:txBody>
      </p:sp>
      <p:sp>
        <p:nvSpPr>
          <p:cNvPr id="9" name="Rectangle 8">
            <a:extLst>
              <a:ext uri="{FF2B5EF4-FFF2-40B4-BE49-F238E27FC236}">
                <a16:creationId xmlns:a16="http://schemas.microsoft.com/office/drawing/2014/main" id="{3F61B5BD-9B00-A74C-8F79-4ECC28DCE3A8}"/>
              </a:ext>
            </a:extLst>
          </p:cNvPr>
          <p:cNvSpPr/>
          <p:nvPr/>
        </p:nvSpPr>
        <p:spPr>
          <a:xfrm>
            <a:off x="6021961" y="619442"/>
            <a:ext cx="558166" cy="276999"/>
          </a:xfrm>
          <a:prstGeom prst="rect">
            <a:avLst/>
          </a:prstGeom>
        </p:spPr>
        <p:txBody>
          <a:bodyPr wrap="none">
            <a:spAutoFit/>
          </a:bodyPr>
          <a:lstStyle/>
          <a:p>
            <a:r>
              <a:rPr lang="en-US" sz="1200" dirty="0">
                <a:solidFill>
                  <a:srgbClr val="000000"/>
                </a:solidFill>
                <a:latin typeface="arial" panose="020B0604020202020204" pitchFamily="34" charset="0"/>
              </a:rPr>
              <a:t>aging</a:t>
            </a:r>
            <a:endParaRPr lang="en-US" sz="1200" dirty="0"/>
          </a:p>
        </p:txBody>
      </p:sp>
      <p:sp>
        <p:nvSpPr>
          <p:cNvPr id="10" name="Rectangle 9">
            <a:extLst>
              <a:ext uri="{FF2B5EF4-FFF2-40B4-BE49-F238E27FC236}">
                <a16:creationId xmlns:a16="http://schemas.microsoft.com/office/drawing/2014/main" id="{0948A5BA-B032-3246-9247-A43447901E33}"/>
              </a:ext>
            </a:extLst>
          </p:cNvPr>
          <p:cNvSpPr/>
          <p:nvPr/>
        </p:nvSpPr>
        <p:spPr>
          <a:xfrm>
            <a:off x="5493596" y="3788889"/>
            <a:ext cx="1952522" cy="276999"/>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Alzheimer’s disease (AD) </a:t>
            </a:r>
          </a:p>
        </p:txBody>
      </p:sp>
      <p:pic>
        <p:nvPicPr>
          <p:cNvPr id="11" name="Picture 10">
            <a:extLst>
              <a:ext uri="{FF2B5EF4-FFF2-40B4-BE49-F238E27FC236}">
                <a16:creationId xmlns:a16="http://schemas.microsoft.com/office/drawing/2014/main" id="{BD5ABAB5-9A4C-CB4D-A680-1B502F6DF761}"/>
              </a:ext>
            </a:extLst>
          </p:cNvPr>
          <p:cNvPicPr>
            <a:picLocks noChangeAspect="1"/>
          </p:cNvPicPr>
          <p:nvPr/>
        </p:nvPicPr>
        <p:blipFill>
          <a:blip r:embed="rId5"/>
          <a:stretch>
            <a:fillRect/>
          </a:stretch>
        </p:blipFill>
        <p:spPr>
          <a:xfrm>
            <a:off x="1178069" y="859153"/>
            <a:ext cx="4531827" cy="2736306"/>
          </a:xfrm>
          <a:prstGeom prst="rect">
            <a:avLst/>
          </a:prstGeom>
        </p:spPr>
      </p:pic>
      <p:sp>
        <p:nvSpPr>
          <p:cNvPr id="12" name="Rectangle 11">
            <a:extLst>
              <a:ext uri="{FF2B5EF4-FFF2-40B4-BE49-F238E27FC236}">
                <a16:creationId xmlns:a16="http://schemas.microsoft.com/office/drawing/2014/main" id="{DD9B6C80-CB6D-5048-A25D-A7E7A5ABFDCA}"/>
              </a:ext>
            </a:extLst>
          </p:cNvPr>
          <p:cNvSpPr/>
          <p:nvPr/>
        </p:nvSpPr>
        <p:spPr>
          <a:xfrm>
            <a:off x="931968" y="665723"/>
            <a:ext cx="1351652" cy="276999"/>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multiple sclerosis</a:t>
            </a:r>
          </a:p>
        </p:txBody>
      </p:sp>
    </p:spTree>
    <p:extLst>
      <p:ext uri="{BB962C8B-B14F-4D97-AF65-F5344CB8AC3E}">
        <p14:creationId xmlns:p14="http://schemas.microsoft.com/office/powerpoint/2010/main" val="788162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393F20-8B01-6D48-A0D2-9068F6B466F9}"/>
              </a:ext>
            </a:extLst>
          </p:cNvPr>
          <p:cNvPicPr>
            <a:picLocks noChangeAspect="1"/>
          </p:cNvPicPr>
          <p:nvPr/>
        </p:nvPicPr>
        <p:blipFill>
          <a:blip r:embed="rId2"/>
          <a:stretch>
            <a:fillRect/>
          </a:stretch>
        </p:blipFill>
        <p:spPr>
          <a:xfrm>
            <a:off x="7014599" y="3866540"/>
            <a:ext cx="4491188" cy="2857504"/>
          </a:xfrm>
          <a:prstGeom prst="rect">
            <a:avLst/>
          </a:prstGeom>
        </p:spPr>
      </p:pic>
      <p:pic>
        <p:nvPicPr>
          <p:cNvPr id="5" name="Picture 4">
            <a:extLst>
              <a:ext uri="{FF2B5EF4-FFF2-40B4-BE49-F238E27FC236}">
                <a16:creationId xmlns:a16="http://schemas.microsoft.com/office/drawing/2014/main" id="{EBE65E58-F009-C547-B6A9-B2FD65395D2C}"/>
              </a:ext>
            </a:extLst>
          </p:cNvPr>
          <p:cNvPicPr>
            <a:picLocks noChangeAspect="1"/>
          </p:cNvPicPr>
          <p:nvPr/>
        </p:nvPicPr>
        <p:blipFill>
          <a:blip r:embed="rId3"/>
          <a:stretch>
            <a:fillRect/>
          </a:stretch>
        </p:blipFill>
        <p:spPr>
          <a:xfrm>
            <a:off x="1417363" y="3949983"/>
            <a:ext cx="4373835" cy="2756807"/>
          </a:xfrm>
          <a:prstGeom prst="rect">
            <a:avLst/>
          </a:prstGeom>
        </p:spPr>
      </p:pic>
      <p:pic>
        <p:nvPicPr>
          <p:cNvPr id="6" name="Picture 5">
            <a:extLst>
              <a:ext uri="{FF2B5EF4-FFF2-40B4-BE49-F238E27FC236}">
                <a16:creationId xmlns:a16="http://schemas.microsoft.com/office/drawing/2014/main" id="{45CF8E72-DF9D-4049-9844-BF8A075F9BB8}"/>
              </a:ext>
            </a:extLst>
          </p:cNvPr>
          <p:cNvPicPr>
            <a:picLocks noChangeAspect="1"/>
          </p:cNvPicPr>
          <p:nvPr/>
        </p:nvPicPr>
        <p:blipFill>
          <a:blip r:embed="rId4"/>
          <a:stretch>
            <a:fillRect/>
          </a:stretch>
        </p:blipFill>
        <p:spPr>
          <a:xfrm>
            <a:off x="6971322" y="1069268"/>
            <a:ext cx="4373835" cy="2682919"/>
          </a:xfrm>
          <a:prstGeom prst="rect">
            <a:avLst/>
          </a:prstGeom>
        </p:spPr>
      </p:pic>
      <p:sp>
        <p:nvSpPr>
          <p:cNvPr id="7" name="TextBox 6">
            <a:extLst>
              <a:ext uri="{FF2B5EF4-FFF2-40B4-BE49-F238E27FC236}">
                <a16:creationId xmlns:a16="http://schemas.microsoft.com/office/drawing/2014/main" id="{D938350A-3A49-9F44-BDA8-6FC5874DCF77}"/>
              </a:ext>
            </a:extLst>
          </p:cNvPr>
          <p:cNvSpPr txBox="1"/>
          <p:nvPr/>
        </p:nvSpPr>
        <p:spPr>
          <a:xfrm>
            <a:off x="729371" y="250698"/>
            <a:ext cx="10733257" cy="400110"/>
          </a:xfrm>
          <a:prstGeom prst="rect">
            <a:avLst/>
          </a:prstGeom>
          <a:noFill/>
        </p:spPr>
        <p:txBody>
          <a:bodyPr wrap="square" rtlCol="0">
            <a:spAutoFit/>
          </a:bodyPr>
          <a:lstStyle/>
          <a:p>
            <a:r>
              <a:rPr lang="en-US" sz="2000" dirty="0"/>
              <a:t>Top markers in both Cluster 5 include some of the well-known neurodegenerative disease risk genes</a:t>
            </a:r>
          </a:p>
        </p:txBody>
      </p:sp>
      <p:sp>
        <p:nvSpPr>
          <p:cNvPr id="8" name="Rectangle 7">
            <a:extLst>
              <a:ext uri="{FF2B5EF4-FFF2-40B4-BE49-F238E27FC236}">
                <a16:creationId xmlns:a16="http://schemas.microsoft.com/office/drawing/2014/main" id="{A610CB7C-9DA3-6D45-B396-F36CB214CC94}"/>
              </a:ext>
            </a:extLst>
          </p:cNvPr>
          <p:cNvSpPr/>
          <p:nvPr/>
        </p:nvSpPr>
        <p:spPr>
          <a:xfrm>
            <a:off x="604878" y="3811483"/>
            <a:ext cx="2573140" cy="276999"/>
          </a:xfrm>
          <a:prstGeom prst="rect">
            <a:avLst/>
          </a:prstGeom>
        </p:spPr>
        <p:txBody>
          <a:bodyPr wrap="none">
            <a:spAutoFit/>
          </a:bodyPr>
          <a:lstStyle/>
          <a:p>
            <a:r>
              <a:rPr lang="en-US" sz="1200" dirty="0">
                <a:solidFill>
                  <a:srgbClr val="000000"/>
                </a:solidFill>
                <a:latin typeface="arial" panose="020B0604020202020204" pitchFamily="34" charset="0"/>
              </a:rPr>
              <a:t>Amyotrophic lateral sclerosis (ALS)</a:t>
            </a:r>
            <a:endParaRPr lang="en-US" sz="1200" dirty="0"/>
          </a:p>
        </p:txBody>
      </p:sp>
      <p:sp>
        <p:nvSpPr>
          <p:cNvPr id="9" name="Rectangle 8">
            <a:extLst>
              <a:ext uri="{FF2B5EF4-FFF2-40B4-BE49-F238E27FC236}">
                <a16:creationId xmlns:a16="http://schemas.microsoft.com/office/drawing/2014/main" id="{83181B2C-9DBF-9544-8992-818BCA080714}"/>
              </a:ext>
            </a:extLst>
          </p:cNvPr>
          <p:cNvSpPr/>
          <p:nvPr/>
        </p:nvSpPr>
        <p:spPr>
          <a:xfrm>
            <a:off x="6971322" y="836873"/>
            <a:ext cx="558166" cy="276999"/>
          </a:xfrm>
          <a:prstGeom prst="rect">
            <a:avLst/>
          </a:prstGeom>
        </p:spPr>
        <p:txBody>
          <a:bodyPr wrap="none">
            <a:spAutoFit/>
          </a:bodyPr>
          <a:lstStyle/>
          <a:p>
            <a:r>
              <a:rPr lang="en-US" sz="1200" dirty="0">
                <a:solidFill>
                  <a:srgbClr val="000000"/>
                </a:solidFill>
                <a:latin typeface="arial" panose="020B0604020202020204" pitchFamily="34" charset="0"/>
              </a:rPr>
              <a:t>aging</a:t>
            </a:r>
            <a:endParaRPr lang="en-US" sz="1200" dirty="0"/>
          </a:p>
        </p:txBody>
      </p:sp>
      <p:sp>
        <p:nvSpPr>
          <p:cNvPr id="10" name="Rectangle 9">
            <a:extLst>
              <a:ext uri="{FF2B5EF4-FFF2-40B4-BE49-F238E27FC236}">
                <a16:creationId xmlns:a16="http://schemas.microsoft.com/office/drawing/2014/main" id="{F919D3A0-14FB-A249-BFED-57CB806D751D}"/>
              </a:ext>
            </a:extLst>
          </p:cNvPr>
          <p:cNvSpPr/>
          <p:nvPr/>
        </p:nvSpPr>
        <p:spPr>
          <a:xfrm>
            <a:off x="6400804" y="3705999"/>
            <a:ext cx="1952522" cy="276999"/>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Alzheimer’s disease (AD) </a:t>
            </a:r>
          </a:p>
        </p:txBody>
      </p:sp>
      <p:pic>
        <p:nvPicPr>
          <p:cNvPr id="11" name="Picture 10">
            <a:extLst>
              <a:ext uri="{FF2B5EF4-FFF2-40B4-BE49-F238E27FC236}">
                <a16:creationId xmlns:a16="http://schemas.microsoft.com/office/drawing/2014/main" id="{543FCC02-2791-8F49-B5A6-4708812A55D4}"/>
              </a:ext>
            </a:extLst>
          </p:cNvPr>
          <p:cNvPicPr>
            <a:picLocks noChangeAspect="1"/>
          </p:cNvPicPr>
          <p:nvPr/>
        </p:nvPicPr>
        <p:blipFill>
          <a:blip r:embed="rId5"/>
          <a:stretch>
            <a:fillRect/>
          </a:stretch>
        </p:blipFill>
        <p:spPr>
          <a:xfrm>
            <a:off x="1334740" y="1105173"/>
            <a:ext cx="4373834" cy="2706310"/>
          </a:xfrm>
          <a:prstGeom prst="rect">
            <a:avLst/>
          </a:prstGeom>
        </p:spPr>
      </p:pic>
      <p:sp>
        <p:nvSpPr>
          <p:cNvPr id="12" name="Rectangle 11">
            <a:extLst>
              <a:ext uri="{FF2B5EF4-FFF2-40B4-BE49-F238E27FC236}">
                <a16:creationId xmlns:a16="http://schemas.microsoft.com/office/drawing/2014/main" id="{39E11BB9-1859-914A-ADAF-7CC5A5273FDD}"/>
              </a:ext>
            </a:extLst>
          </p:cNvPr>
          <p:cNvSpPr/>
          <p:nvPr/>
        </p:nvSpPr>
        <p:spPr>
          <a:xfrm>
            <a:off x="1054632" y="897424"/>
            <a:ext cx="1351652" cy="276999"/>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multiple sclerosis</a:t>
            </a:r>
          </a:p>
        </p:txBody>
      </p:sp>
    </p:spTree>
    <p:extLst>
      <p:ext uri="{BB962C8B-B14F-4D97-AF65-F5344CB8AC3E}">
        <p14:creationId xmlns:p14="http://schemas.microsoft.com/office/powerpoint/2010/main" val="2571517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BE888C-F802-544D-9574-6EFCB261E491}"/>
              </a:ext>
            </a:extLst>
          </p:cNvPr>
          <p:cNvPicPr>
            <a:picLocks noChangeAspect="1"/>
          </p:cNvPicPr>
          <p:nvPr/>
        </p:nvPicPr>
        <p:blipFill>
          <a:blip r:embed="rId2"/>
          <a:stretch>
            <a:fillRect/>
          </a:stretch>
        </p:blipFill>
        <p:spPr>
          <a:xfrm>
            <a:off x="4018280" y="766118"/>
            <a:ext cx="2446912" cy="5795318"/>
          </a:xfrm>
          <a:prstGeom prst="rect">
            <a:avLst/>
          </a:prstGeom>
        </p:spPr>
      </p:pic>
      <p:pic>
        <p:nvPicPr>
          <p:cNvPr id="6" name="Picture 5">
            <a:extLst>
              <a:ext uri="{FF2B5EF4-FFF2-40B4-BE49-F238E27FC236}">
                <a16:creationId xmlns:a16="http://schemas.microsoft.com/office/drawing/2014/main" id="{C3417997-52AF-5340-82CA-6E2536F2A4BC}"/>
              </a:ext>
            </a:extLst>
          </p:cNvPr>
          <p:cNvPicPr>
            <a:picLocks noChangeAspect="1"/>
          </p:cNvPicPr>
          <p:nvPr/>
        </p:nvPicPr>
        <p:blipFill>
          <a:blip r:embed="rId3"/>
          <a:stretch>
            <a:fillRect/>
          </a:stretch>
        </p:blipFill>
        <p:spPr>
          <a:xfrm>
            <a:off x="724862" y="766118"/>
            <a:ext cx="2403740" cy="5795318"/>
          </a:xfrm>
          <a:prstGeom prst="rect">
            <a:avLst/>
          </a:prstGeom>
        </p:spPr>
      </p:pic>
      <p:sp>
        <p:nvSpPr>
          <p:cNvPr id="7" name="TextBox 6">
            <a:extLst>
              <a:ext uri="{FF2B5EF4-FFF2-40B4-BE49-F238E27FC236}">
                <a16:creationId xmlns:a16="http://schemas.microsoft.com/office/drawing/2014/main" id="{5E44B57F-A202-BD45-891E-B5F9E7E44CB6}"/>
              </a:ext>
            </a:extLst>
          </p:cNvPr>
          <p:cNvSpPr txBox="1"/>
          <p:nvPr/>
        </p:nvSpPr>
        <p:spPr>
          <a:xfrm>
            <a:off x="934051" y="396786"/>
            <a:ext cx="2446638" cy="307777"/>
          </a:xfrm>
          <a:prstGeom prst="rect">
            <a:avLst/>
          </a:prstGeom>
          <a:noFill/>
        </p:spPr>
        <p:txBody>
          <a:bodyPr wrap="square" rtlCol="0">
            <a:spAutoFit/>
          </a:bodyPr>
          <a:lstStyle/>
          <a:p>
            <a:r>
              <a:rPr lang="en-US" sz="1400" dirty="0"/>
              <a:t>WT cluster5-cluster1</a:t>
            </a:r>
          </a:p>
        </p:txBody>
      </p:sp>
      <p:sp>
        <p:nvSpPr>
          <p:cNvPr id="8" name="TextBox 7">
            <a:extLst>
              <a:ext uri="{FF2B5EF4-FFF2-40B4-BE49-F238E27FC236}">
                <a16:creationId xmlns:a16="http://schemas.microsoft.com/office/drawing/2014/main" id="{9C890E88-6F21-E844-B37E-81DBD200CF69}"/>
              </a:ext>
            </a:extLst>
          </p:cNvPr>
          <p:cNvSpPr txBox="1"/>
          <p:nvPr/>
        </p:nvSpPr>
        <p:spPr>
          <a:xfrm>
            <a:off x="4221394" y="396786"/>
            <a:ext cx="2446638" cy="307777"/>
          </a:xfrm>
          <a:prstGeom prst="rect">
            <a:avLst/>
          </a:prstGeom>
          <a:noFill/>
        </p:spPr>
        <p:txBody>
          <a:bodyPr wrap="square" rtlCol="0">
            <a:spAutoFit/>
          </a:bodyPr>
          <a:lstStyle/>
          <a:p>
            <a:r>
              <a:rPr lang="en-US" sz="1400" dirty="0"/>
              <a:t>Arf1 cluster5-cluster1</a:t>
            </a:r>
          </a:p>
        </p:txBody>
      </p:sp>
      <p:sp>
        <p:nvSpPr>
          <p:cNvPr id="9" name="TextBox 8">
            <a:extLst>
              <a:ext uri="{FF2B5EF4-FFF2-40B4-BE49-F238E27FC236}">
                <a16:creationId xmlns:a16="http://schemas.microsoft.com/office/drawing/2014/main" id="{99E9E48F-E87D-7D43-91D2-B1708A7C696B}"/>
              </a:ext>
            </a:extLst>
          </p:cNvPr>
          <p:cNvSpPr txBox="1"/>
          <p:nvPr/>
        </p:nvSpPr>
        <p:spPr>
          <a:xfrm>
            <a:off x="6999211" y="766118"/>
            <a:ext cx="4834444" cy="369332"/>
          </a:xfrm>
          <a:prstGeom prst="rect">
            <a:avLst/>
          </a:prstGeom>
          <a:noFill/>
        </p:spPr>
        <p:txBody>
          <a:bodyPr wrap="square" rtlCol="0">
            <a:spAutoFit/>
          </a:bodyPr>
          <a:lstStyle/>
          <a:p>
            <a:r>
              <a:rPr lang="en-US" dirty="0"/>
              <a:t>How similar are Arf1 cluster5 and WT cluster5 ? </a:t>
            </a:r>
          </a:p>
        </p:txBody>
      </p:sp>
      <p:sp>
        <p:nvSpPr>
          <p:cNvPr id="10" name="TextBox 9">
            <a:extLst>
              <a:ext uri="{FF2B5EF4-FFF2-40B4-BE49-F238E27FC236}">
                <a16:creationId xmlns:a16="http://schemas.microsoft.com/office/drawing/2014/main" id="{C5E461BD-8538-BF40-B41B-B3C6E7F93904}"/>
              </a:ext>
            </a:extLst>
          </p:cNvPr>
          <p:cNvSpPr txBox="1"/>
          <p:nvPr/>
        </p:nvSpPr>
        <p:spPr>
          <a:xfrm>
            <a:off x="8294609" y="2740447"/>
            <a:ext cx="3052119" cy="923330"/>
          </a:xfrm>
          <a:prstGeom prst="rect">
            <a:avLst/>
          </a:prstGeom>
          <a:noFill/>
        </p:spPr>
        <p:txBody>
          <a:bodyPr wrap="square" rtlCol="0">
            <a:spAutoFit/>
          </a:bodyPr>
          <a:lstStyle/>
          <a:p>
            <a:r>
              <a:rPr lang="en-US" dirty="0"/>
              <a:t>Venn diagram here…</a:t>
            </a:r>
          </a:p>
          <a:p>
            <a:endParaRPr lang="en-US" dirty="0"/>
          </a:p>
          <a:p>
            <a:r>
              <a:rPr lang="en-US" dirty="0"/>
              <a:t>FC heatmap here…</a:t>
            </a:r>
          </a:p>
        </p:txBody>
      </p:sp>
    </p:spTree>
    <p:extLst>
      <p:ext uri="{BB962C8B-B14F-4D97-AF65-F5344CB8AC3E}">
        <p14:creationId xmlns:p14="http://schemas.microsoft.com/office/powerpoint/2010/main" val="481492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72AFC-444B-C644-95E8-87567C2A438C}"/>
              </a:ext>
            </a:extLst>
          </p:cNvPr>
          <p:cNvSpPr>
            <a:spLocks noGrp="1"/>
          </p:cNvSpPr>
          <p:nvPr>
            <p:ph type="title"/>
          </p:nvPr>
        </p:nvSpPr>
        <p:spPr>
          <a:xfrm>
            <a:off x="967409" y="95926"/>
            <a:ext cx="11118573" cy="1325563"/>
          </a:xfrm>
        </p:spPr>
        <p:txBody>
          <a:bodyPr>
            <a:normAutofit/>
          </a:bodyPr>
          <a:lstStyle/>
          <a:p>
            <a:r>
              <a:rPr lang="en-US" sz="2200" dirty="0"/>
              <a:t>Does cluster5 DEGs have an over-representation of neurodegenerative disease-associated genes?</a:t>
            </a:r>
          </a:p>
        </p:txBody>
      </p:sp>
      <p:pic>
        <p:nvPicPr>
          <p:cNvPr id="5" name="Picture 4">
            <a:extLst>
              <a:ext uri="{FF2B5EF4-FFF2-40B4-BE49-F238E27FC236}">
                <a16:creationId xmlns:a16="http://schemas.microsoft.com/office/drawing/2014/main" id="{9E9F3736-438E-1349-9EFC-2E9D3AFFEE12}"/>
              </a:ext>
            </a:extLst>
          </p:cNvPr>
          <p:cNvPicPr>
            <a:picLocks noChangeAspect="1"/>
          </p:cNvPicPr>
          <p:nvPr/>
        </p:nvPicPr>
        <p:blipFill>
          <a:blip r:embed="rId2"/>
          <a:stretch>
            <a:fillRect/>
          </a:stretch>
        </p:blipFill>
        <p:spPr>
          <a:xfrm>
            <a:off x="2113687" y="1711868"/>
            <a:ext cx="6195426" cy="4809992"/>
          </a:xfrm>
          <a:prstGeom prst="rect">
            <a:avLst/>
          </a:prstGeom>
        </p:spPr>
      </p:pic>
      <p:sp>
        <p:nvSpPr>
          <p:cNvPr id="6" name="TextBox 5">
            <a:extLst>
              <a:ext uri="{FF2B5EF4-FFF2-40B4-BE49-F238E27FC236}">
                <a16:creationId xmlns:a16="http://schemas.microsoft.com/office/drawing/2014/main" id="{D4A9D695-1D8C-AB4C-8130-A02202E97CE7}"/>
              </a:ext>
            </a:extLst>
          </p:cNvPr>
          <p:cNvSpPr txBox="1"/>
          <p:nvPr/>
        </p:nvSpPr>
        <p:spPr>
          <a:xfrm>
            <a:off x="4121426" y="2292626"/>
            <a:ext cx="728870" cy="292388"/>
          </a:xfrm>
          <a:prstGeom prst="rect">
            <a:avLst/>
          </a:prstGeom>
          <a:noFill/>
        </p:spPr>
        <p:txBody>
          <a:bodyPr wrap="square" rtlCol="0">
            <a:spAutoFit/>
          </a:bodyPr>
          <a:lstStyle/>
          <a:p>
            <a:r>
              <a:rPr lang="en-US" sz="1300" dirty="0"/>
              <a:t>***</a:t>
            </a:r>
          </a:p>
        </p:txBody>
      </p:sp>
      <p:sp>
        <p:nvSpPr>
          <p:cNvPr id="7" name="TextBox 6">
            <a:extLst>
              <a:ext uri="{FF2B5EF4-FFF2-40B4-BE49-F238E27FC236}">
                <a16:creationId xmlns:a16="http://schemas.microsoft.com/office/drawing/2014/main" id="{0CB5B62E-B048-4940-B7CA-1CE209CC59F2}"/>
              </a:ext>
            </a:extLst>
          </p:cNvPr>
          <p:cNvSpPr txBox="1"/>
          <p:nvPr/>
        </p:nvSpPr>
        <p:spPr>
          <a:xfrm>
            <a:off x="4578626" y="2292626"/>
            <a:ext cx="728870" cy="292388"/>
          </a:xfrm>
          <a:prstGeom prst="rect">
            <a:avLst/>
          </a:prstGeom>
          <a:noFill/>
        </p:spPr>
        <p:txBody>
          <a:bodyPr wrap="square" rtlCol="0">
            <a:spAutoFit/>
          </a:bodyPr>
          <a:lstStyle/>
          <a:p>
            <a:r>
              <a:rPr lang="en-US" sz="1300" dirty="0"/>
              <a:t>***</a:t>
            </a:r>
          </a:p>
        </p:txBody>
      </p:sp>
      <p:sp>
        <p:nvSpPr>
          <p:cNvPr id="9" name="TextBox 8">
            <a:extLst>
              <a:ext uri="{FF2B5EF4-FFF2-40B4-BE49-F238E27FC236}">
                <a16:creationId xmlns:a16="http://schemas.microsoft.com/office/drawing/2014/main" id="{AF7586E7-A27B-AA48-A290-4CC938025AF3}"/>
              </a:ext>
            </a:extLst>
          </p:cNvPr>
          <p:cNvSpPr txBox="1"/>
          <p:nvPr/>
        </p:nvSpPr>
        <p:spPr>
          <a:xfrm>
            <a:off x="5496340" y="2305878"/>
            <a:ext cx="728870" cy="292388"/>
          </a:xfrm>
          <a:prstGeom prst="rect">
            <a:avLst/>
          </a:prstGeom>
          <a:noFill/>
        </p:spPr>
        <p:txBody>
          <a:bodyPr wrap="square" rtlCol="0">
            <a:spAutoFit/>
          </a:bodyPr>
          <a:lstStyle/>
          <a:p>
            <a:r>
              <a:rPr lang="en-US" sz="1300" dirty="0"/>
              <a:t>***</a:t>
            </a:r>
          </a:p>
        </p:txBody>
      </p:sp>
      <p:sp>
        <p:nvSpPr>
          <p:cNvPr id="11" name="TextBox 10">
            <a:extLst>
              <a:ext uri="{FF2B5EF4-FFF2-40B4-BE49-F238E27FC236}">
                <a16:creationId xmlns:a16="http://schemas.microsoft.com/office/drawing/2014/main" id="{7FE21138-A6B3-6B42-982B-8113EAB10046}"/>
              </a:ext>
            </a:extLst>
          </p:cNvPr>
          <p:cNvSpPr txBox="1"/>
          <p:nvPr/>
        </p:nvSpPr>
        <p:spPr>
          <a:xfrm>
            <a:off x="8309113" y="4116864"/>
            <a:ext cx="2491409" cy="461665"/>
          </a:xfrm>
          <a:prstGeom prst="rect">
            <a:avLst/>
          </a:prstGeom>
          <a:noFill/>
        </p:spPr>
        <p:txBody>
          <a:bodyPr wrap="square" rtlCol="0">
            <a:spAutoFit/>
          </a:bodyPr>
          <a:lstStyle/>
          <a:p>
            <a:r>
              <a:rPr lang="en-US" sz="1200" dirty="0"/>
              <a:t>Fisher’s exact test</a:t>
            </a:r>
          </a:p>
          <a:p>
            <a:r>
              <a:rPr lang="en-US" sz="1200" dirty="0"/>
              <a:t>*** P value &lt;0.05</a:t>
            </a:r>
          </a:p>
        </p:txBody>
      </p:sp>
      <p:sp>
        <p:nvSpPr>
          <p:cNvPr id="12" name="TextBox 11">
            <a:extLst>
              <a:ext uri="{FF2B5EF4-FFF2-40B4-BE49-F238E27FC236}">
                <a16:creationId xmlns:a16="http://schemas.microsoft.com/office/drawing/2014/main" id="{A9588143-973D-0C45-943F-8A49805073B8}"/>
              </a:ext>
            </a:extLst>
          </p:cNvPr>
          <p:cNvSpPr txBox="1"/>
          <p:nvPr/>
        </p:nvSpPr>
        <p:spPr>
          <a:xfrm>
            <a:off x="3662569" y="2292626"/>
            <a:ext cx="728870" cy="292388"/>
          </a:xfrm>
          <a:prstGeom prst="rect">
            <a:avLst/>
          </a:prstGeom>
          <a:noFill/>
        </p:spPr>
        <p:txBody>
          <a:bodyPr wrap="square" rtlCol="0">
            <a:spAutoFit/>
          </a:bodyPr>
          <a:lstStyle/>
          <a:p>
            <a:r>
              <a:rPr lang="en-US" sz="1300" dirty="0"/>
              <a:t>***</a:t>
            </a:r>
          </a:p>
        </p:txBody>
      </p:sp>
    </p:spTree>
    <p:extLst>
      <p:ext uri="{BB962C8B-B14F-4D97-AF65-F5344CB8AC3E}">
        <p14:creationId xmlns:p14="http://schemas.microsoft.com/office/powerpoint/2010/main" val="2337054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6BBD37-56BE-2240-BCE2-2AC18B241211}"/>
              </a:ext>
            </a:extLst>
          </p:cNvPr>
          <p:cNvSpPr txBox="1"/>
          <p:nvPr/>
        </p:nvSpPr>
        <p:spPr>
          <a:xfrm>
            <a:off x="-1790700" y="1206500"/>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F6A97148-FC28-D346-B607-D30B2254F274}"/>
              </a:ext>
            </a:extLst>
          </p:cNvPr>
          <p:cNvPicPr>
            <a:picLocks noChangeAspect="1"/>
          </p:cNvPicPr>
          <p:nvPr/>
        </p:nvPicPr>
        <p:blipFill>
          <a:blip r:embed="rId3"/>
          <a:stretch>
            <a:fillRect/>
          </a:stretch>
        </p:blipFill>
        <p:spPr>
          <a:xfrm>
            <a:off x="109350" y="137719"/>
            <a:ext cx="10387609" cy="6524337"/>
          </a:xfrm>
          <a:prstGeom prst="rect">
            <a:avLst/>
          </a:prstGeom>
        </p:spPr>
      </p:pic>
      <p:sp>
        <p:nvSpPr>
          <p:cNvPr id="8" name="TextBox 7">
            <a:extLst>
              <a:ext uri="{FF2B5EF4-FFF2-40B4-BE49-F238E27FC236}">
                <a16:creationId xmlns:a16="http://schemas.microsoft.com/office/drawing/2014/main" id="{8C74AA67-6FA3-9F44-928E-2D463B386F31}"/>
              </a:ext>
            </a:extLst>
          </p:cNvPr>
          <p:cNvSpPr txBox="1"/>
          <p:nvPr/>
        </p:nvSpPr>
        <p:spPr>
          <a:xfrm>
            <a:off x="7460784" y="4683870"/>
            <a:ext cx="4334933" cy="1785104"/>
          </a:xfrm>
          <a:prstGeom prst="rect">
            <a:avLst/>
          </a:prstGeom>
          <a:noFill/>
        </p:spPr>
        <p:txBody>
          <a:bodyPr wrap="square" rtlCol="0">
            <a:spAutoFit/>
          </a:bodyPr>
          <a:lstStyle/>
          <a:p>
            <a:r>
              <a:rPr lang="en-US" sz="2200" dirty="0"/>
              <a:t>Top markers for Cluster 5 include many known disease risk factors</a:t>
            </a:r>
          </a:p>
          <a:p>
            <a:endParaRPr lang="en-US" sz="2200" dirty="0"/>
          </a:p>
          <a:p>
            <a:r>
              <a:rPr lang="en-US" sz="2200" dirty="0"/>
              <a:t>An increase in expression from Cluster1 to Cluster5 </a:t>
            </a:r>
          </a:p>
        </p:txBody>
      </p:sp>
      <p:sp>
        <p:nvSpPr>
          <p:cNvPr id="9" name="Rectangle 8">
            <a:extLst>
              <a:ext uri="{FF2B5EF4-FFF2-40B4-BE49-F238E27FC236}">
                <a16:creationId xmlns:a16="http://schemas.microsoft.com/office/drawing/2014/main" id="{50055A9C-FAC5-C34B-BD4F-CB2A81762E8B}"/>
              </a:ext>
            </a:extLst>
          </p:cNvPr>
          <p:cNvSpPr/>
          <p:nvPr/>
        </p:nvSpPr>
        <p:spPr>
          <a:xfrm>
            <a:off x="563602" y="478792"/>
            <a:ext cx="2622834" cy="246221"/>
          </a:xfrm>
          <a:prstGeom prst="rect">
            <a:avLst/>
          </a:prstGeom>
        </p:spPr>
        <p:txBody>
          <a:bodyPr wrap="none">
            <a:spAutoFit/>
          </a:bodyPr>
          <a:lstStyle/>
          <a:p>
            <a:r>
              <a:rPr lang="en-US" sz="1000" dirty="0"/>
              <a:t>associated with late-onset Alzheimer's disease </a:t>
            </a:r>
          </a:p>
        </p:txBody>
      </p:sp>
    </p:spTree>
    <p:extLst>
      <p:ext uri="{BB962C8B-B14F-4D97-AF65-F5344CB8AC3E}">
        <p14:creationId xmlns:p14="http://schemas.microsoft.com/office/powerpoint/2010/main" val="3524724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E2455D-239F-6B42-B31D-FBCA4E861426}"/>
              </a:ext>
            </a:extLst>
          </p:cNvPr>
          <p:cNvSpPr txBox="1"/>
          <p:nvPr/>
        </p:nvSpPr>
        <p:spPr>
          <a:xfrm>
            <a:off x="2366433" y="225777"/>
            <a:ext cx="8595078" cy="446276"/>
          </a:xfrm>
          <a:prstGeom prst="rect">
            <a:avLst/>
          </a:prstGeom>
          <a:noFill/>
        </p:spPr>
        <p:txBody>
          <a:bodyPr wrap="square" rtlCol="0">
            <a:spAutoFit/>
          </a:bodyPr>
          <a:lstStyle/>
          <a:p>
            <a:r>
              <a:rPr lang="en-US" sz="2300" dirty="0"/>
              <a:t>Top marker of Cluster 1 include mostly “microglial marker genes”</a:t>
            </a:r>
          </a:p>
        </p:txBody>
      </p:sp>
      <p:pic>
        <p:nvPicPr>
          <p:cNvPr id="4" name="Picture 3">
            <a:extLst>
              <a:ext uri="{FF2B5EF4-FFF2-40B4-BE49-F238E27FC236}">
                <a16:creationId xmlns:a16="http://schemas.microsoft.com/office/drawing/2014/main" id="{A01947E8-0A0A-9246-8EF2-7CC016B1559F}"/>
              </a:ext>
            </a:extLst>
          </p:cNvPr>
          <p:cNvPicPr>
            <a:picLocks noChangeAspect="1"/>
          </p:cNvPicPr>
          <p:nvPr/>
        </p:nvPicPr>
        <p:blipFill>
          <a:blip r:embed="rId2"/>
          <a:stretch>
            <a:fillRect/>
          </a:stretch>
        </p:blipFill>
        <p:spPr>
          <a:xfrm>
            <a:off x="1689513" y="806971"/>
            <a:ext cx="9188285" cy="5825252"/>
          </a:xfrm>
          <a:prstGeom prst="rect">
            <a:avLst/>
          </a:prstGeom>
        </p:spPr>
      </p:pic>
    </p:spTree>
    <p:extLst>
      <p:ext uri="{BB962C8B-B14F-4D97-AF65-F5344CB8AC3E}">
        <p14:creationId xmlns:p14="http://schemas.microsoft.com/office/powerpoint/2010/main" val="960364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E31909D-18CD-CC4E-BF88-476EBC42AB1F}"/>
              </a:ext>
            </a:extLst>
          </p:cNvPr>
          <p:cNvPicPr>
            <a:picLocks noChangeAspect="1"/>
          </p:cNvPicPr>
          <p:nvPr/>
        </p:nvPicPr>
        <p:blipFill>
          <a:blip r:embed="rId2"/>
          <a:stretch>
            <a:fillRect/>
          </a:stretch>
        </p:blipFill>
        <p:spPr>
          <a:xfrm>
            <a:off x="4196081" y="2505075"/>
            <a:ext cx="3724966" cy="1769358"/>
          </a:xfrm>
          <a:prstGeom prst="rect">
            <a:avLst/>
          </a:prstGeom>
        </p:spPr>
      </p:pic>
      <p:cxnSp>
        <p:nvCxnSpPr>
          <p:cNvPr id="13" name="Straight Connector 12">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B08D1C1-AF27-904F-8CDC-A2E55F26FB1A}"/>
              </a:ext>
            </a:extLst>
          </p:cNvPr>
          <p:cNvPicPr>
            <a:picLocks noChangeAspect="1"/>
          </p:cNvPicPr>
          <p:nvPr/>
        </p:nvPicPr>
        <p:blipFill>
          <a:blip r:embed="rId3"/>
          <a:stretch>
            <a:fillRect/>
          </a:stretch>
        </p:blipFill>
        <p:spPr>
          <a:xfrm>
            <a:off x="8162336" y="2577423"/>
            <a:ext cx="3517120" cy="1697010"/>
          </a:xfrm>
          <a:prstGeom prst="rect">
            <a:avLst/>
          </a:prstGeom>
        </p:spPr>
      </p:pic>
      <p:sp>
        <p:nvSpPr>
          <p:cNvPr id="7" name="TextBox 6">
            <a:extLst>
              <a:ext uri="{FF2B5EF4-FFF2-40B4-BE49-F238E27FC236}">
                <a16:creationId xmlns:a16="http://schemas.microsoft.com/office/drawing/2014/main" id="{60E5AAC3-03A3-304D-8C06-0B7F677C090F}"/>
              </a:ext>
            </a:extLst>
          </p:cNvPr>
          <p:cNvSpPr txBox="1"/>
          <p:nvPr/>
        </p:nvSpPr>
        <p:spPr>
          <a:xfrm>
            <a:off x="5057774" y="1304925"/>
            <a:ext cx="2343145" cy="369332"/>
          </a:xfrm>
          <a:prstGeom prst="rect">
            <a:avLst/>
          </a:prstGeom>
          <a:noFill/>
        </p:spPr>
        <p:txBody>
          <a:bodyPr wrap="square" rtlCol="0">
            <a:spAutoFit/>
          </a:bodyPr>
          <a:lstStyle/>
          <a:p>
            <a:r>
              <a:rPr lang="en-US" dirty="0" err="1"/>
              <a:t>mouseRNAseq_main</a:t>
            </a:r>
            <a:endParaRPr lang="en-US" dirty="0"/>
          </a:p>
        </p:txBody>
      </p:sp>
      <p:sp>
        <p:nvSpPr>
          <p:cNvPr id="8" name="TextBox 7">
            <a:extLst>
              <a:ext uri="{FF2B5EF4-FFF2-40B4-BE49-F238E27FC236}">
                <a16:creationId xmlns:a16="http://schemas.microsoft.com/office/drawing/2014/main" id="{5E5F1025-105D-BE48-9C7B-A7C1F120D552}"/>
              </a:ext>
            </a:extLst>
          </p:cNvPr>
          <p:cNvSpPr txBox="1"/>
          <p:nvPr/>
        </p:nvSpPr>
        <p:spPr>
          <a:xfrm>
            <a:off x="9412506" y="1304925"/>
            <a:ext cx="2266950" cy="369332"/>
          </a:xfrm>
          <a:prstGeom prst="rect">
            <a:avLst/>
          </a:prstGeom>
          <a:noFill/>
        </p:spPr>
        <p:txBody>
          <a:bodyPr wrap="square" rtlCol="0">
            <a:spAutoFit/>
          </a:bodyPr>
          <a:lstStyle/>
          <a:p>
            <a:r>
              <a:rPr lang="en-US" dirty="0" err="1"/>
              <a:t>Immgen_main</a:t>
            </a:r>
            <a:endParaRPr lang="en-US" dirty="0"/>
          </a:p>
        </p:txBody>
      </p:sp>
      <p:sp>
        <p:nvSpPr>
          <p:cNvPr id="9" name="TextBox 8">
            <a:extLst>
              <a:ext uri="{FF2B5EF4-FFF2-40B4-BE49-F238E27FC236}">
                <a16:creationId xmlns:a16="http://schemas.microsoft.com/office/drawing/2014/main" id="{1199E66F-48B2-6E42-AB04-2FA00A3613F8}"/>
              </a:ext>
            </a:extLst>
          </p:cNvPr>
          <p:cNvSpPr txBox="1"/>
          <p:nvPr/>
        </p:nvSpPr>
        <p:spPr>
          <a:xfrm>
            <a:off x="1311331" y="1347028"/>
            <a:ext cx="3151442" cy="369332"/>
          </a:xfrm>
          <a:prstGeom prst="rect">
            <a:avLst/>
          </a:prstGeom>
          <a:noFill/>
        </p:spPr>
        <p:txBody>
          <a:bodyPr wrap="square" rtlCol="0">
            <a:spAutoFit/>
          </a:bodyPr>
          <a:lstStyle/>
          <a:p>
            <a:r>
              <a:rPr lang="en-US" dirty="0" err="1"/>
              <a:t>Tabulus</a:t>
            </a:r>
            <a:r>
              <a:rPr lang="en-US" dirty="0"/>
              <a:t> </a:t>
            </a:r>
            <a:r>
              <a:rPr lang="en-US" dirty="0" err="1"/>
              <a:t>Muris</a:t>
            </a:r>
            <a:endParaRPr lang="en-US" dirty="0"/>
          </a:p>
        </p:txBody>
      </p:sp>
      <p:sp>
        <p:nvSpPr>
          <p:cNvPr id="12" name="TextBox 11">
            <a:extLst>
              <a:ext uri="{FF2B5EF4-FFF2-40B4-BE49-F238E27FC236}">
                <a16:creationId xmlns:a16="http://schemas.microsoft.com/office/drawing/2014/main" id="{F3A194A4-1807-0844-B94A-8F708C21E377}"/>
              </a:ext>
            </a:extLst>
          </p:cNvPr>
          <p:cNvSpPr txBox="1"/>
          <p:nvPr/>
        </p:nvSpPr>
        <p:spPr>
          <a:xfrm>
            <a:off x="674720" y="5293091"/>
            <a:ext cx="10923365" cy="1815882"/>
          </a:xfrm>
          <a:prstGeom prst="rect">
            <a:avLst/>
          </a:prstGeom>
          <a:noFill/>
        </p:spPr>
        <p:txBody>
          <a:bodyPr wrap="square" rtlCol="0">
            <a:spAutoFit/>
          </a:bodyPr>
          <a:lstStyle/>
          <a:p>
            <a:r>
              <a:rPr lang="en-US" sz="1400" dirty="0"/>
              <a:t>First, I checked to see which database is more accurate in assigning cell type by using </a:t>
            </a:r>
            <a:r>
              <a:rPr lang="en-US" sz="1400" dirty="0" err="1"/>
              <a:t>FindMarkers</a:t>
            </a:r>
            <a:r>
              <a:rPr lang="en-US" sz="1400" dirty="0"/>
              <a:t>. This is UMAP showing WT sample before batch correction. For cluster7, 9, 10,11, the top enriched genes are </a:t>
            </a:r>
            <a:r>
              <a:rPr lang="en-US" sz="1400" dirty="0" err="1"/>
              <a:t>Hbb-bt</a:t>
            </a:r>
            <a:r>
              <a:rPr lang="en-US" sz="1400" dirty="0"/>
              <a:t>, Hba-a1, Hba-a2, etc. all hemoglobin genes, indicating the cells in cluster7, 9, 10 represent red blood cells. This is accurately predicted by the </a:t>
            </a:r>
            <a:r>
              <a:rPr lang="en-US" sz="1400" dirty="0" err="1"/>
              <a:t>mouseRNAseq_main</a:t>
            </a:r>
            <a:r>
              <a:rPr lang="en-US" sz="1400" dirty="0"/>
              <a:t> as erythrocytes. In addition, </a:t>
            </a:r>
            <a:r>
              <a:rPr lang="en-US" sz="1400" dirty="0" err="1"/>
              <a:t>mouseRNAseq_main</a:t>
            </a:r>
            <a:r>
              <a:rPr lang="en-US" sz="1400" dirty="0"/>
              <a:t> also cluster23 as astrocytes correctly as the top enriched gene </a:t>
            </a:r>
            <a:r>
              <a:rPr lang="en-US" sz="1400" dirty="0" err="1"/>
              <a:t>Aldoc</a:t>
            </a:r>
            <a:r>
              <a:rPr lang="en-US" sz="1400" dirty="0"/>
              <a:t> is an astrocyte marker. Also </a:t>
            </a:r>
            <a:r>
              <a:rPr lang="en-US" sz="1400" dirty="0" err="1"/>
              <a:t>mouseRNAseq_main</a:t>
            </a:r>
            <a:r>
              <a:rPr lang="en-US" sz="1400" dirty="0"/>
              <a:t> predicted cluster15 as Oligodendrocytes, which is has high Plp1 expression(Oligodendrocytes marker). </a:t>
            </a:r>
          </a:p>
          <a:p>
            <a:endParaRPr lang="en-US" sz="1400" dirty="0"/>
          </a:p>
          <a:p>
            <a:endParaRPr lang="en-US" sz="1400" dirty="0"/>
          </a:p>
          <a:p>
            <a:endParaRPr lang="en-US" sz="1400" dirty="0"/>
          </a:p>
        </p:txBody>
      </p:sp>
      <p:sp>
        <p:nvSpPr>
          <p:cNvPr id="14" name="TextBox 13">
            <a:extLst>
              <a:ext uri="{FF2B5EF4-FFF2-40B4-BE49-F238E27FC236}">
                <a16:creationId xmlns:a16="http://schemas.microsoft.com/office/drawing/2014/main" id="{DCE6AF76-1DDF-F747-B3BB-7C73E243DD5B}"/>
              </a:ext>
            </a:extLst>
          </p:cNvPr>
          <p:cNvSpPr txBox="1"/>
          <p:nvPr/>
        </p:nvSpPr>
        <p:spPr>
          <a:xfrm>
            <a:off x="2049093" y="465981"/>
            <a:ext cx="7871803" cy="461665"/>
          </a:xfrm>
          <a:prstGeom prst="rect">
            <a:avLst/>
          </a:prstGeom>
          <a:noFill/>
        </p:spPr>
        <p:txBody>
          <a:bodyPr wrap="square" rtlCol="0">
            <a:spAutoFit/>
          </a:bodyPr>
          <a:lstStyle/>
          <a:p>
            <a:r>
              <a:rPr lang="en-US" sz="2400" dirty="0"/>
              <a:t>Comparison of cell identity annotation by three databases</a:t>
            </a:r>
          </a:p>
        </p:txBody>
      </p:sp>
      <p:pic>
        <p:nvPicPr>
          <p:cNvPr id="10" name="Picture 9">
            <a:extLst>
              <a:ext uri="{FF2B5EF4-FFF2-40B4-BE49-F238E27FC236}">
                <a16:creationId xmlns:a16="http://schemas.microsoft.com/office/drawing/2014/main" id="{BF9A8F15-7F0C-E34D-A518-B4D8C571FE91}"/>
              </a:ext>
            </a:extLst>
          </p:cNvPr>
          <p:cNvPicPr>
            <a:picLocks noChangeAspect="1"/>
          </p:cNvPicPr>
          <p:nvPr/>
        </p:nvPicPr>
        <p:blipFill>
          <a:blip r:embed="rId4"/>
          <a:stretch>
            <a:fillRect/>
          </a:stretch>
        </p:blipFill>
        <p:spPr>
          <a:xfrm>
            <a:off x="674720" y="1946304"/>
            <a:ext cx="3136876" cy="3084331"/>
          </a:xfrm>
          <a:prstGeom prst="rect">
            <a:avLst/>
          </a:prstGeom>
        </p:spPr>
      </p:pic>
    </p:spTree>
    <p:extLst>
      <p:ext uri="{BB962C8B-B14F-4D97-AF65-F5344CB8AC3E}">
        <p14:creationId xmlns:p14="http://schemas.microsoft.com/office/powerpoint/2010/main" val="29400837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1430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276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10E780-B1C2-2143-AE02-1750786DAEC5}"/>
              </a:ext>
            </a:extLst>
          </p:cNvPr>
          <p:cNvPicPr>
            <a:picLocks noChangeAspect="1"/>
          </p:cNvPicPr>
          <p:nvPr/>
        </p:nvPicPr>
        <p:blipFill>
          <a:blip r:embed="rId2"/>
          <a:stretch>
            <a:fillRect/>
          </a:stretch>
        </p:blipFill>
        <p:spPr>
          <a:xfrm>
            <a:off x="264831" y="2408356"/>
            <a:ext cx="5831169" cy="3680082"/>
          </a:xfrm>
          <a:prstGeom prst="rect">
            <a:avLst/>
          </a:prstGeom>
        </p:spPr>
      </p:pic>
      <p:sp>
        <p:nvSpPr>
          <p:cNvPr id="6" name="TextBox 5">
            <a:extLst>
              <a:ext uri="{FF2B5EF4-FFF2-40B4-BE49-F238E27FC236}">
                <a16:creationId xmlns:a16="http://schemas.microsoft.com/office/drawing/2014/main" id="{4F429BAC-45B6-884C-9A93-C3F25FEB2961}"/>
              </a:ext>
            </a:extLst>
          </p:cNvPr>
          <p:cNvSpPr txBox="1"/>
          <p:nvPr/>
        </p:nvSpPr>
        <p:spPr>
          <a:xfrm>
            <a:off x="629072" y="2039024"/>
            <a:ext cx="6400800" cy="369332"/>
          </a:xfrm>
          <a:prstGeom prst="rect">
            <a:avLst/>
          </a:prstGeom>
          <a:noFill/>
        </p:spPr>
        <p:txBody>
          <a:bodyPr wrap="square" rtlCol="0">
            <a:spAutoFit/>
          </a:bodyPr>
          <a:lstStyle/>
          <a:p>
            <a:r>
              <a:rPr lang="en-US" dirty="0"/>
              <a:t>Top 500 most variable genes (mean expression) cluster1 - 5</a:t>
            </a:r>
          </a:p>
        </p:txBody>
      </p:sp>
      <p:pic>
        <p:nvPicPr>
          <p:cNvPr id="7" name="Picture 6">
            <a:extLst>
              <a:ext uri="{FF2B5EF4-FFF2-40B4-BE49-F238E27FC236}">
                <a16:creationId xmlns:a16="http://schemas.microsoft.com/office/drawing/2014/main" id="{8C627AF3-6F1F-D740-83F9-B83134EBFDFA}"/>
              </a:ext>
            </a:extLst>
          </p:cNvPr>
          <p:cNvPicPr>
            <a:picLocks noChangeAspect="1"/>
          </p:cNvPicPr>
          <p:nvPr/>
        </p:nvPicPr>
        <p:blipFill>
          <a:blip r:embed="rId3"/>
          <a:stretch>
            <a:fillRect/>
          </a:stretch>
        </p:blipFill>
        <p:spPr>
          <a:xfrm>
            <a:off x="6096000" y="2777688"/>
            <a:ext cx="6044158" cy="3680082"/>
          </a:xfrm>
          <a:prstGeom prst="rect">
            <a:avLst/>
          </a:prstGeom>
        </p:spPr>
      </p:pic>
      <p:sp>
        <p:nvSpPr>
          <p:cNvPr id="8" name="Rectangle 7">
            <a:extLst>
              <a:ext uri="{FF2B5EF4-FFF2-40B4-BE49-F238E27FC236}">
                <a16:creationId xmlns:a16="http://schemas.microsoft.com/office/drawing/2014/main" id="{03594B10-D77E-2C49-9917-291991BE54F9}"/>
              </a:ext>
            </a:extLst>
          </p:cNvPr>
          <p:cNvSpPr/>
          <p:nvPr/>
        </p:nvSpPr>
        <p:spPr>
          <a:xfrm>
            <a:off x="8559329" y="2039024"/>
            <a:ext cx="1652760" cy="369332"/>
          </a:xfrm>
          <a:prstGeom prst="rect">
            <a:avLst/>
          </a:prstGeom>
        </p:spPr>
        <p:txBody>
          <a:bodyPr wrap="none">
            <a:spAutoFit/>
          </a:bodyPr>
          <a:lstStyle/>
          <a:p>
            <a:r>
              <a:rPr lang="en-US" dirty="0"/>
              <a:t>PCA cluster1 - 5</a:t>
            </a:r>
          </a:p>
        </p:txBody>
      </p:sp>
    </p:spTree>
    <p:extLst>
      <p:ext uri="{BB962C8B-B14F-4D97-AF65-F5344CB8AC3E}">
        <p14:creationId xmlns:p14="http://schemas.microsoft.com/office/powerpoint/2010/main" val="2857381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929C1-08AC-2F4D-8B62-B7D91081C5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777942-0B5D-D34D-B308-CE2673E91550}"/>
              </a:ext>
            </a:extLst>
          </p:cNvPr>
          <p:cNvSpPr>
            <a:spLocks noGrp="1"/>
          </p:cNvSpPr>
          <p:nvPr>
            <p:ph idx="1"/>
          </p:nvPr>
        </p:nvSpPr>
        <p:spPr/>
        <p:txBody>
          <a:bodyPr>
            <a:normAutofit/>
          </a:bodyPr>
          <a:lstStyle/>
          <a:p>
            <a:r>
              <a:rPr lang="en-US" sz="1800" dirty="0"/>
              <a:t>Plot that shows Arf1 and WT cluster 5-1 </a:t>
            </a:r>
            <a:r>
              <a:rPr lang="en-US" sz="1800" dirty="0" err="1"/>
              <a:t>degs</a:t>
            </a:r>
            <a:r>
              <a:rPr lang="en-US" sz="1800" dirty="0"/>
              <a:t> are very similar (also </a:t>
            </a:r>
            <a:r>
              <a:rPr lang="en-US" sz="1800" dirty="0" err="1"/>
              <a:t>INFg</a:t>
            </a:r>
            <a:r>
              <a:rPr lang="en-US" sz="1800" dirty="0"/>
              <a:t> and Arf1_INFg)</a:t>
            </a:r>
          </a:p>
          <a:p>
            <a:r>
              <a:rPr lang="en-US" sz="1800" dirty="0"/>
              <a:t>Total of three to make: 1. Arf1-WT, Arf1-IFNg, Arf1-Arf1_IFNg, </a:t>
            </a:r>
            <a:r>
              <a:rPr lang="en-US" sz="1800" dirty="0" err="1"/>
              <a:t>IFNg</a:t>
            </a:r>
            <a:r>
              <a:rPr lang="en-US" sz="1800" dirty="0"/>
              <a:t>-WT, Arf1_IFNg-WT (</a:t>
            </a:r>
            <a:r>
              <a:rPr lang="en-US" sz="1800" dirty="0" err="1"/>
              <a:t>venn</a:t>
            </a:r>
            <a:r>
              <a:rPr lang="en-US" sz="1800" dirty="0"/>
              <a:t> diagram, find key genes). (</a:t>
            </a:r>
            <a:r>
              <a:rPr lang="en-US" sz="1800" dirty="0" err="1"/>
              <a:t>biowulf</a:t>
            </a:r>
            <a:r>
              <a:rPr lang="en-US" sz="1800" dirty="0"/>
              <a:t> swarm job) 2. </a:t>
            </a:r>
            <a:r>
              <a:rPr lang="en-US" sz="1800" dirty="0" err="1"/>
              <a:t>FindAllMarkers</a:t>
            </a:r>
            <a:r>
              <a:rPr lang="en-US" sz="1800" dirty="0"/>
              <a:t> 3. Cluster5 – Cluster1</a:t>
            </a:r>
          </a:p>
          <a:p>
            <a:r>
              <a:rPr lang="en-US" sz="1800" dirty="0"/>
              <a:t>Heatmap(up and down-regulated genes for Cluster5 – Cluster1, and Arf1-WT </a:t>
            </a:r>
            <a:r>
              <a:rPr lang="en-US" sz="1800" dirty="0" err="1"/>
              <a:t>degs</a:t>
            </a:r>
            <a:r>
              <a:rPr lang="en-US" sz="1800" dirty="0"/>
              <a:t>), </a:t>
            </a:r>
          </a:p>
          <a:p>
            <a:r>
              <a:rPr lang="en-US" sz="1800" dirty="0"/>
              <a:t>Heatmap of cluster1-5 to show clustering(most variable genes or all genes)</a:t>
            </a:r>
          </a:p>
          <a:p>
            <a:r>
              <a:rPr lang="en-US" sz="1800" dirty="0"/>
              <a:t>ORA for Arf1-WT</a:t>
            </a:r>
          </a:p>
          <a:p>
            <a:endParaRPr lang="en-US" sz="1800" dirty="0"/>
          </a:p>
          <a:p>
            <a:r>
              <a:rPr lang="en-US" sz="1800" dirty="0"/>
              <a:t>Frequency plot for disease genes and p values</a:t>
            </a:r>
          </a:p>
          <a:p>
            <a:r>
              <a:rPr lang="en-US" sz="1800" dirty="0"/>
              <a:t>Logistic regression trend through cluster1- cluster5</a:t>
            </a:r>
          </a:p>
          <a:p>
            <a:endParaRPr lang="en-US" sz="1800" dirty="0"/>
          </a:p>
          <a:p>
            <a:endParaRPr lang="en-US" sz="1800" dirty="0"/>
          </a:p>
          <a:p>
            <a:endParaRPr lang="en-US" sz="1800" dirty="0"/>
          </a:p>
          <a:p>
            <a:endParaRPr lang="en-US" sz="1800" dirty="0"/>
          </a:p>
        </p:txBody>
      </p:sp>
    </p:spTree>
    <p:extLst>
      <p:ext uri="{BB962C8B-B14F-4D97-AF65-F5344CB8AC3E}">
        <p14:creationId xmlns:p14="http://schemas.microsoft.com/office/powerpoint/2010/main" val="36401316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DED7-C6A8-6847-99AE-7F4320719070}"/>
              </a:ext>
            </a:extLst>
          </p:cNvPr>
          <p:cNvSpPr>
            <a:spLocks noGrp="1"/>
          </p:cNvSpPr>
          <p:nvPr>
            <p:ph type="title"/>
          </p:nvPr>
        </p:nvSpPr>
        <p:spPr/>
        <p:txBody>
          <a:bodyPr/>
          <a:lstStyle/>
          <a:p>
            <a:r>
              <a:rPr lang="en-US" dirty="0"/>
              <a:t>To do for </a:t>
            </a:r>
            <a:r>
              <a:rPr lang="en-US" dirty="0" err="1"/>
              <a:t>Guohao</a:t>
            </a:r>
            <a:endParaRPr lang="en-US" dirty="0"/>
          </a:p>
        </p:txBody>
      </p:sp>
      <p:sp>
        <p:nvSpPr>
          <p:cNvPr id="3" name="Content Placeholder 2">
            <a:extLst>
              <a:ext uri="{FF2B5EF4-FFF2-40B4-BE49-F238E27FC236}">
                <a16:creationId xmlns:a16="http://schemas.microsoft.com/office/drawing/2014/main" id="{03D5CE9B-6F8C-6F4E-86C3-6EBB1E4C37DB}"/>
              </a:ext>
            </a:extLst>
          </p:cNvPr>
          <p:cNvSpPr>
            <a:spLocks noGrp="1"/>
          </p:cNvSpPr>
          <p:nvPr>
            <p:ph idx="1"/>
          </p:nvPr>
        </p:nvSpPr>
        <p:spPr/>
        <p:txBody>
          <a:bodyPr/>
          <a:lstStyle/>
          <a:p>
            <a:r>
              <a:rPr lang="en-US" dirty="0"/>
              <a:t>Look into myCluster5_cluster1_deg_ORA and decide which pathways to do </a:t>
            </a:r>
            <a:r>
              <a:rPr lang="en-US" dirty="0" err="1"/>
              <a:t>dotplot</a:t>
            </a:r>
            <a:r>
              <a:rPr lang="en-US" dirty="0"/>
              <a:t>, which ones to show network</a:t>
            </a:r>
          </a:p>
        </p:txBody>
      </p:sp>
    </p:spTree>
    <p:extLst>
      <p:ext uri="{BB962C8B-B14F-4D97-AF65-F5344CB8AC3E}">
        <p14:creationId xmlns:p14="http://schemas.microsoft.com/office/powerpoint/2010/main" val="19133419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4974E-7019-6048-8D9A-DA5CEE0918A1}"/>
              </a:ext>
            </a:extLst>
          </p:cNvPr>
          <p:cNvPicPr>
            <a:picLocks noChangeAspect="1"/>
          </p:cNvPicPr>
          <p:nvPr/>
        </p:nvPicPr>
        <p:blipFill>
          <a:blip r:embed="rId2"/>
          <a:stretch>
            <a:fillRect/>
          </a:stretch>
        </p:blipFill>
        <p:spPr>
          <a:xfrm>
            <a:off x="176270" y="1185323"/>
            <a:ext cx="5627629" cy="5583777"/>
          </a:xfrm>
          <a:prstGeom prst="rect">
            <a:avLst/>
          </a:prstGeom>
        </p:spPr>
      </p:pic>
      <p:pic>
        <p:nvPicPr>
          <p:cNvPr id="6" name="Picture 5">
            <a:extLst>
              <a:ext uri="{FF2B5EF4-FFF2-40B4-BE49-F238E27FC236}">
                <a16:creationId xmlns:a16="http://schemas.microsoft.com/office/drawing/2014/main" id="{4FE8D280-1485-2046-876B-F79B2B48BF75}"/>
              </a:ext>
            </a:extLst>
          </p:cNvPr>
          <p:cNvPicPr>
            <a:picLocks noChangeAspect="1"/>
          </p:cNvPicPr>
          <p:nvPr/>
        </p:nvPicPr>
        <p:blipFill>
          <a:blip r:embed="rId3"/>
          <a:stretch>
            <a:fillRect/>
          </a:stretch>
        </p:blipFill>
        <p:spPr>
          <a:xfrm>
            <a:off x="5864890" y="571500"/>
            <a:ext cx="6327110" cy="6286500"/>
          </a:xfrm>
          <a:prstGeom prst="rect">
            <a:avLst/>
          </a:prstGeom>
        </p:spPr>
      </p:pic>
      <p:sp>
        <p:nvSpPr>
          <p:cNvPr id="7" name="TextBox 6">
            <a:extLst>
              <a:ext uri="{FF2B5EF4-FFF2-40B4-BE49-F238E27FC236}">
                <a16:creationId xmlns:a16="http://schemas.microsoft.com/office/drawing/2014/main" id="{1C9FFC76-66BE-2D4D-BB92-88667E1EB10C}"/>
              </a:ext>
            </a:extLst>
          </p:cNvPr>
          <p:cNvSpPr txBox="1"/>
          <p:nvPr/>
        </p:nvSpPr>
        <p:spPr>
          <a:xfrm>
            <a:off x="1773625" y="495300"/>
            <a:ext cx="5678905" cy="477054"/>
          </a:xfrm>
          <a:prstGeom prst="rect">
            <a:avLst/>
          </a:prstGeom>
          <a:noFill/>
        </p:spPr>
        <p:txBody>
          <a:bodyPr wrap="square" rtlCol="0">
            <a:spAutoFit/>
          </a:bodyPr>
          <a:lstStyle/>
          <a:p>
            <a:r>
              <a:rPr lang="en-US" sz="2500" dirty="0"/>
              <a:t>Cluster5 - enriched pathways</a:t>
            </a:r>
          </a:p>
        </p:txBody>
      </p:sp>
    </p:spTree>
    <p:extLst>
      <p:ext uri="{BB962C8B-B14F-4D97-AF65-F5344CB8AC3E}">
        <p14:creationId xmlns:p14="http://schemas.microsoft.com/office/powerpoint/2010/main" val="3049245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A2D7B4-6C08-B34A-B9ED-493544D6C308}"/>
              </a:ext>
            </a:extLst>
          </p:cNvPr>
          <p:cNvPicPr>
            <a:picLocks noChangeAspect="1"/>
          </p:cNvPicPr>
          <p:nvPr/>
        </p:nvPicPr>
        <p:blipFill>
          <a:blip r:embed="rId3"/>
          <a:stretch>
            <a:fillRect/>
          </a:stretch>
        </p:blipFill>
        <p:spPr>
          <a:xfrm>
            <a:off x="6233408" y="0"/>
            <a:ext cx="5416736" cy="3319045"/>
          </a:xfrm>
          <a:prstGeom prst="rect">
            <a:avLst/>
          </a:prstGeom>
        </p:spPr>
      </p:pic>
      <p:pic>
        <p:nvPicPr>
          <p:cNvPr id="3" name="Picture 2">
            <a:extLst>
              <a:ext uri="{FF2B5EF4-FFF2-40B4-BE49-F238E27FC236}">
                <a16:creationId xmlns:a16="http://schemas.microsoft.com/office/drawing/2014/main" id="{6DA1166C-0ABC-F447-9D68-8A310C8C5797}"/>
              </a:ext>
            </a:extLst>
          </p:cNvPr>
          <p:cNvPicPr>
            <a:picLocks noChangeAspect="1"/>
          </p:cNvPicPr>
          <p:nvPr/>
        </p:nvPicPr>
        <p:blipFill>
          <a:blip r:embed="rId4"/>
          <a:stretch>
            <a:fillRect/>
          </a:stretch>
        </p:blipFill>
        <p:spPr>
          <a:xfrm>
            <a:off x="6728708" y="3291245"/>
            <a:ext cx="5463292" cy="3456800"/>
          </a:xfrm>
          <a:prstGeom prst="rect">
            <a:avLst/>
          </a:prstGeom>
        </p:spPr>
      </p:pic>
      <p:pic>
        <p:nvPicPr>
          <p:cNvPr id="4" name="Picture 3">
            <a:extLst>
              <a:ext uri="{FF2B5EF4-FFF2-40B4-BE49-F238E27FC236}">
                <a16:creationId xmlns:a16="http://schemas.microsoft.com/office/drawing/2014/main" id="{DED4C994-47BF-6747-82EE-34F64D192A65}"/>
              </a:ext>
            </a:extLst>
          </p:cNvPr>
          <p:cNvPicPr>
            <a:picLocks noChangeAspect="1"/>
          </p:cNvPicPr>
          <p:nvPr/>
        </p:nvPicPr>
        <p:blipFill>
          <a:blip r:embed="rId5"/>
          <a:stretch>
            <a:fillRect/>
          </a:stretch>
        </p:blipFill>
        <p:spPr>
          <a:xfrm>
            <a:off x="210697" y="2931695"/>
            <a:ext cx="6518011" cy="3926305"/>
          </a:xfrm>
          <a:prstGeom prst="rect">
            <a:avLst/>
          </a:prstGeom>
        </p:spPr>
      </p:pic>
      <p:sp>
        <p:nvSpPr>
          <p:cNvPr id="5" name="TextBox 4">
            <a:extLst>
              <a:ext uri="{FF2B5EF4-FFF2-40B4-BE49-F238E27FC236}">
                <a16:creationId xmlns:a16="http://schemas.microsoft.com/office/drawing/2014/main" id="{745BA52D-595A-DF40-9B47-3060EEF912BA}"/>
              </a:ext>
            </a:extLst>
          </p:cNvPr>
          <p:cNvSpPr txBox="1"/>
          <p:nvPr/>
        </p:nvSpPr>
        <p:spPr>
          <a:xfrm>
            <a:off x="1595825" y="1223281"/>
            <a:ext cx="5678905" cy="477054"/>
          </a:xfrm>
          <a:prstGeom prst="rect">
            <a:avLst/>
          </a:prstGeom>
          <a:noFill/>
        </p:spPr>
        <p:txBody>
          <a:bodyPr wrap="square" rtlCol="0">
            <a:spAutoFit/>
          </a:bodyPr>
          <a:lstStyle/>
          <a:p>
            <a:r>
              <a:rPr lang="en-US" sz="2500" dirty="0"/>
              <a:t>Cluster5 - enriched pathways</a:t>
            </a:r>
          </a:p>
        </p:txBody>
      </p:sp>
      <p:sp>
        <p:nvSpPr>
          <p:cNvPr id="6" name="Rectangle 5">
            <a:extLst>
              <a:ext uri="{FF2B5EF4-FFF2-40B4-BE49-F238E27FC236}">
                <a16:creationId xmlns:a16="http://schemas.microsoft.com/office/drawing/2014/main" id="{69661D3D-9DC6-5F48-BDB8-ACF489E66398}"/>
              </a:ext>
            </a:extLst>
          </p:cNvPr>
          <p:cNvSpPr/>
          <p:nvPr/>
        </p:nvSpPr>
        <p:spPr>
          <a:xfrm>
            <a:off x="2074608" y="1880110"/>
            <a:ext cx="2790187" cy="276999"/>
          </a:xfrm>
          <a:prstGeom prst="rect">
            <a:avLst/>
          </a:prstGeom>
        </p:spPr>
        <p:txBody>
          <a:bodyPr wrap="none">
            <a:spAutoFit/>
          </a:bodyPr>
          <a:lstStyle/>
          <a:p>
            <a:r>
              <a:rPr lang="en-US" sz="1200" dirty="0"/>
              <a:t>From file: myCluster5_cluster1_deg_ORA </a:t>
            </a:r>
          </a:p>
        </p:txBody>
      </p:sp>
    </p:spTree>
    <p:extLst>
      <p:ext uri="{BB962C8B-B14F-4D97-AF65-F5344CB8AC3E}">
        <p14:creationId xmlns:p14="http://schemas.microsoft.com/office/powerpoint/2010/main" val="2908647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826485-AF5A-3448-9BEB-87F2CD260AB5}"/>
              </a:ext>
            </a:extLst>
          </p:cNvPr>
          <p:cNvPicPr>
            <a:picLocks noChangeAspect="1"/>
          </p:cNvPicPr>
          <p:nvPr/>
        </p:nvPicPr>
        <p:blipFill>
          <a:blip r:embed="rId2"/>
          <a:stretch>
            <a:fillRect/>
          </a:stretch>
        </p:blipFill>
        <p:spPr>
          <a:xfrm>
            <a:off x="661504" y="0"/>
            <a:ext cx="9312042" cy="6858000"/>
          </a:xfrm>
          <a:prstGeom prst="rect">
            <a:avLst/>
          </a:prstGeom>
        </p:spPr>
      </p:pic>
      <p:sp>
        <p:nvSpPr>
          <p:cNvPr id="5" name="TextBox 4">
            <a:extLst>
              <a:ext uri="{FF2B5EF4-FFF2-40B4-BE49-F238E27FC236}">
                <a16:creationId xmlns:a16="http://schemas.microsoft.com/office/drawing/2014/main" id="{2E0E12ED-CEB8-5A49-AD01-6043573C84AE}"/>
              </a:ext>
            </a:extLst>
          </p:cNvPr>
          <p:cNvSpPr txBox="1"/>
          <p:nvPr/>
        </p:nvSpPr>
        <p:spPr>
          <a:xfrm>
            <a:off x="5507786" y="5300764"/>
            <a:ext cx="5717910" cy="1446550"/>
          </a:xfrm>
          <a:prstGeom prst="rect">
            <a:avLst/>
          </a:prstGeom>
          <a:noFill/>
        </p:spPr>
        <p:txBody>
          <a:bodyPr wrap="square" rtlCol="0">
            <a:spAutoFit/>
          </a:bodyPr>
          <a:lstStyle/>
          <a:p>
            <a:r>
              <a:rPr lang="en-US" sz="2200" dirty="0"/>
              <a:t>Arf1-WT differentially expressed genes volcano plot for each of the 14 microglia clusters</a:t>
            </a:r>
          </a:p>
          <a:p>
            <a:r>
              <a:rPr lang="en-US" sz="2200" dirty="0"/>
              <a:t>The </a:t>
            </a:r>
            <a:r>
              <a:rPr lang="en-US" sz="2200" dirty="0" err="1"/>
              <a:t>consistant</a:t>
            </a:r>
            <a:r>
              <a:rPr lang="en-US" sz="2200" dirty="0"/>
              <a:t> DEGs across clusters are in </a:t>
            </a:r>
          </a:p>
          <a:p>
            <a:r>
              <a:rPr lang="en-US" sz="2200" dirty="0"/>
              <a:t>Folder ”microgliaCluster_Arf1_vs_WT”</a:t>
            </a:r>
          </a:p>
        </p:txBody>
      </p:sp>
    </p:spTree>
    <p:extLst>
      <p:ext uri="{BB962C8B-B14F-4D97-AF65-F5344CB8AC3E}">
        <p14:creationId xmlns:p14="http://schemas.microsoft.com/office/powerpoint/2010/main" val="38161421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A58BFB-29A2-A144-8B7B-632092269FAC}"/>
              </a:ext>
            </a:extLst>
          </p:cNvPr>
          <p:cNvPicPr>
            <a:picLocks noChangeAspect="1"/>
          </p:cNvPicPr>
          <p:nvPr/>
        </p:nvPicPr>
        <p:blipFill>
          <a:blip r:embed="rId2"/>
          <a:stretch>
            <a:fillRect/>
          </a:stretch>
        </p:blipFill>
        <p:spPr>
          <a:xfrm>
            <a:off x="7381110" y="208511"/>
            <a:ext cx="4501853" cy="6626323"/>
          </a:xfrm>
          <a:prstGeom prst="rect">
            <a:avLst/>
          </a:prstGeom>
        </p:spPr>
      </p:pic>
      <p:pic>
        <p:nvPicPr>
          <p:cNvPr id="5" name="Picture 4">
            <a:extLst>
              <a:ext uri="{FF2B5EF4-FFF2-40B4-BE49-F238E27FC236}">
                <a16:creationId xmlns:a16="http://schemas.microsoft.com/office/drawing/2014/main" id="{473B5E63-5CF9-8C47-9507-120011E5E92F}"/>
              </a:ext>
            </a:extLst>
          </p:cNvPr>
          <p:cNvPicPr>
            <a:picLocks noChangeAspect="1"/>
          </p:cNvPicPr>
          <p:nvPr/>
        </p:nvPicPr>
        <p:blipFill>
          <a:blip r:embed="rId3"/>
          <a:stretch>
            <a:fillRect/>
          </a:stretch>
        </p:blipFill>
        <p:spPr>
          <a:xfrm>
            <a:off x="2879257" y="250130"/>
            <a:ext cx="4185706" cy="6558442"/>
          </a:xfrm>
          <a:prstGeom prst="rect">
            <a:avLst/>
          </a:prstGeom>
        </p:spPr>
      </p:pic>
      <p:sp>
        <p:nvSpPr>
          <p:cNvPr id="8" name="TextBox 7">
            <a:extLst>
              <a:ext uri="{FF2B5EF4-FFF2-40B4-BE49-F238E27FC236}">
                <a16:creationId xmlns:a16="http://schemas.microsoft.com/office/drawing/2014/main" id="{6884EFEC-E369-AF43-9B5E-DB0778F0D7EE}"/>
              </a:ext>
            </a:extLst>
          </p:cNvPr>
          <p:cNvSpPr txBox="1"/>
          <p:nvPr/>
        </p:nvSpPr>
        <p:spPr>
          <a:xfrm>
            <a:off x="641131" y="1618593"/>
            <a:ext cx="1545021" cy="1200329"/>
          </a:xfrm>
          <a:prstGeom prst="rect">
            <a:avLst/>
          </a:prstGeom>
          <a:noFill/>
        </p:spPr>
        <p:txBody>
          <a:bodyPr wrap="square" rtlCol="0">
            <a:spAutoFit/>
          </a:bodyPr>
          <a:lstStyle/>
          <a:p>
            <a:r>
              <a:rPr lang="en-US" dirty="0"/>
              <a:t>Up and down-regulated genes in Arf1 vs. all</a:t>
            </a:r>
          </a:p>
        </p:txBody>
      </p:sp>
    </p:spTree>
    <p:extLst>
      <p:ext uri="{BB962C8B-B14F-4D97-AF65-F5344CB8AC3E}">
        <p14:creationId xmlns:p14="http://schemas.microsoft.com/office/powerpoint/2010/main" val="11010647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85D610-E19A-A64B-A9FF-292332C4F47E}"/>
              </a:ext>
            </a:extLst>
          </p:cNvPr>
          <p:cNvPicPr>
            <a:picLocks noChangeAspect="1"/>
          </p:cNvPicPr>
          <p:nvPr/>
        </p:nvPicPr>
        <p:blipFill>
          <a:blip r:embed="rId2"/>
          <a:stretch>
            <a:fillRect/>
          </a:stretch>
        </p:blipFill>
        <p:spPr>
          <a:xfrm>
            <a:off x="0" y="804672"/>
            <a:ext cx="12199963" cy="6053328"/>
          </a:xfrm>
          <a:prstGeom prst="rect">
            <a:avLst/>
          </a:prstGeom>
        </p:spPr>
      </p:pic>
      <p:sp>
        <p:nvSpPr>
          <p:cNvPr id="3" name="Rounded Rectangle 2">
            <a:extLst>
              <a:ext uri="{FF2B5EF4-FFF2-40B4-BE49-F238E27FC236}">
                <a16:creationId xmlns:a16="http://schemas.microsoft.com/office/drawing/2014/main" id="{38E97D7B-E16C-474D-9611-0DBD39A88ACF}"/>
              </a:ext>
            </a:extLst>
          </p:cNvPr>
          <p:cNvSpPr/>
          <p:nvPr/>
        </p:nvSpPr>
        <p:spPr>
          <a:xfrm>
            <a:off x="126123" y="3385299"/>
            <a:ext cx="10710038" cy="444063"/>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608563E0-1BC0-E348-A729-E69F8EE3775C}"/>
              </a:ext>
            </a:extLst>
          </p:cNvPr>
          <p:cNvSpPr txBox="1"/>
          <p:nvPr/>
        </p:nvSpPr>
        <p:spPr>
          <a:xfrm>
            <a:off x="1650125" y="235056"/>
            <a:ext cx="10710040" cy="430887"/>
          </a:xfrm>
          <a:prstGeom prst="rect">
            <a:avLst/>
          </a:prstGeom>
          <a:noFill/>
        </p:spPr>
        <p:txBody>
          <a:bodyPr wrap="square" rtlCol="0">
            <a:spAutoFit/>
          </a:bodyPr>
          <a:lstStyle/>
          <a:p>
            <a:r>
              <a:rPr lang="en-US" sz="2200" dirty="0"/>
              <a:t>Overlap of significantly over-represented processes in Arf1-WT for each microglial cluster </a:t>
            </a:r>
          </a:p>
        </p:txBody>
      </p:sp>
    </p:spTree>
    <p:extLst>
      <p:ext uri="{BB962C8B-B14F-4D97-AF65-F5344CB8AC3E}">
        <p14:creationId xmlns:p14="http://schemas.microsoft.com/office/powerpoint/2010/main" val="272494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CB662E-F056-8848-A804-18EAA70BD4F9}"/>
              </a:ext>
            </a:extLst>
          </p:cNvPr>
          <p:cNvPicPr>
            <a:picLocks noChangeAspect="1"/>
          </p:cNvPicPr>
          <p:nvPr/>
        </p:nvPicPr>
        <p:blipFill>
          <a:blip r:embed="rId2"/>
          <a:stretch>
            <a:fillRect/>
          </a:stretch>
        </p:blipFill>
        <p:spPr>
          <a:xfrm>
            <a:off x="245537" y="528414"/>
            <a:ext cx="3973407" cy="2900586"/>
          </a:xfrm>
          <a:prstGeom prst="rect">
            <a:avLst/>
          </a:prstGeom>
        </p:spPr>
      </p:pic>
      <p:pic>
        <p:nvPicPr>
          <p:cNvPr id="3" name="Picture 2">
            <a:extLst>
              <a:ext uri="{FF2B5EF4-FFF2-40B4-BE49-F238E27FC236}">
                <a16:creationId xmlns:a16="http://schemas.microsoft.com/office/drawing/2014/main" id="{7CBC1096-DF5C-7D4F-87F6-EE2313647AA1}"/>
              </a:ext>
            </a:extLst>
          </p:cNvPr>
          <p:cNvPicPr>
            <a:picLocks noChangeAspect="1"/>
          </p:cNvPicPr>
          <p:nvPr/>
        </p:nvPicPr>
        <p:blipFill>
          <a:blip r:embed="rId3"/>
          <a:stretch>
            <a:fillRect/>
          </a:stretch>
        </p:blipFill>
        <p:spPr>
          <a:xfrm>
            <a:off x="5085929" y="417781"/>
            <a:ext cx="4124960" cy="3011219"/>
          </a:xfrm>
          <a:prstGeom prst="rect">
            <a:avLst/>
          </a:prstGeom>
        </p:spPr>
      </p:pic>
      <p:sp>
        <p:nvSpPr>
          <p:cNvPr id="4" name="TextBox 3">
            <a:extLst>
              <a:ext uri="{FF2B5EF4-FFF2-40B4-BE49-F238E27FC236}">
                <a16:creationId xmlns:a16="http://schemas.microsoft.com/office/drawing/2014/main" id="{90F13CA0-9191-014D-B2F8-4BE6F6000C14}"/>
              </a:ext>
            </a:extLst>
          </p:cNvPr>
          <p:cNvSpPr txBox="1"/>
          <p:nvPr/>
        </p:nvSpPr>
        <p:spPr>
          <a:xfrm>
            <a:off x="9289378" y="1179976"/>
            <a:ext cx="2902622" cy="923330"/>
          </a:xfrm>
          <a:prstGeom prst="rect">
            <a:avLst/>
          </a:prstGeom>
          <a:noFill/>
        </p:spPr>
        <p:txBody>
          <a:bodyPr wrap="square" rtlCol="0">
            <a:spAutoFit/>
          </a:bodyPr>
          <a:lstStyle/>
          <a:p>
            <a:r>
              <a:rPr lang="en-US" dirty="0"/>
              <a:t>Erythrocytes as labelled by </a:t>
            </a:r>
            <a:r>
              <a:rPr lang="en-US" dirty="0" err="1"/>
              <a:t>mouseRNAseq</a:t>
            </a:r>
            <a:r>
              <a:rPr lang="en-US" dirty="0"/>
              <a:t> database, cluster with Microglia </a:t>
            </a:r>
          </a:p>
        </p:txBody>
      </p:sp>
      <p:pic>
        <p:nvPicPr>
          <p:cNvPr id="13" name="Picture 12">
            <a:extLst>
              <a:ext uri="{FF2B5EF4-FFF2-40B4-BE49-F238E27FC236}">
                <a16:creationId xmlns:a16="http://schemas.microsoft.com/office/drawing/2014/main" id="{B9BAB648-688D-B048-B6DB-CB5E6B8D8E3D}"/>
              </a:ext>
            </a:extLst>
          </p:cNvPr>
          <p:cNvPicPr>
            <a:picLocks noChangeAspect="1"/>
          </p:cNvPicPr>
          <p:nvPr/>
        </p:nvPicPr>
        <p:blipFill>
          <a:blip r:embed="rId4"/>
          <a:stretch>
            <a:fillRect/>
          </a:stretch>
        </p:blipFill>
        <p:spPr>
          <a:xfrm>
            <a:off x="287440" y="3696448"/>
            <a:ext cx="4084637" cy="3002208"/>
          </a:xfrm>
          <a:prstGeom prst="rect">
            <a:avLst/>
          </a:prstGeom>
        </p:spPr>
      </p:pic>
      <p:pic>
        <p:nvPicPr>
          <p:cNvPr id="15" name="Picture 14">
            <a:extLst>
              <a:ext uri="{FF2B5EF4-FFF2-40B4-BE49-F238E27FC236}">
                <a16:creationId xmlns:a16="http://schemas.microsoft.com/office/drawing/2014/main" id="{7EE8AB7F-9E7F-B64A-B809-EA6A42ECA024}"/>
              </a:ext>
            </a:extLst>
          </p:cNvPr>
          <p:cNvPicPr>
            <a:picLocks noChangeAspect="1"/>
          </p:cNvPicPr>
          <p:nvPr/>
        </p:nvPicPr>
        <p:blipFill>
          <a:blip r:embed="rId5"/>
          <a:stretch>
            <a:fillRect/>
          </a:stretch>
        </p:blipFill>
        <p:spPr>
          <a:xfrm>
            <a:off x="5085928" y="3697205"/>
            <a:ext cx="4124960" cy="3021533"/>
          </a:xfrm>
          <a:prstGeom prst="rect">
            <a:avLst/>
          </a:prstGeom>
        </p:spPr>
      </p:pic>
      <p:sp>
        <p:nvSpPr>
          <p:cNvPr id="17" name="TextBox 16">
            <a:extLst>
              <a:ext uri="{FF2B5EF4-FFF2-40B4-BE49-F238E27FC236}">
                <a16:creationId xmlns:a16="http://schemas.microsoft.com/office/drawing/2014/main" id="{A4273464-666C-A840-A20E-4D9DB985EAD9}"/>
              </a:ext>
            </a:extLst>
          </p:cNvPr>
          <p:cNvSpPr txBox="1"/>
          <p:nvPr/>
        </p:nvSpPr>
        <p:spPr>
          <a:xfrm>
            <a:off x="9338481" y="4573416"/>
            <a:ext cx="2902622" cy="923330"/>
          </a:xfrm>
          <a:prstGeom prst="rect">
            <a:avLst/>
          </a:prstGeom>
          <a:noFill/>
        </p:spPr>
        <p:txBody>
          <a:bodyPr wrap="square" rtlCol="0">
            <a:spAutoFit/>
          </a:bodyPr>
          <a:lstStyle/>
          <a:p>
            <a:r>
              <a:rPr lang="en-US" dirty="0"/>
              <a:t>Endothelial cells as labelled by </a:t>
            </a:r>
            <a:r>
              <a:rPr lang="en-US" dirty="0" err="1"/>
              <a:t>mouseRNAseq</a:t>
            </a:r>
            <a:r>
              <a:rPr lang="en-US" dirty="0"/>
              <a:t> database, cluster with Microglia </a:t>
            </a:r>
          </a:p>
        </p:txBody>
      </p:sp>
      <p:sp>
        <p:nvSpPr>
          <p:cNvPr id="5" name="TextBox 4">
            <a:extLst>
              <a:ext uri="{FF2B5EF4-FFF2-40B4-BE49-F238E27FC236}">
                <a16:creationId xmlns:a16="http://schemas.microsoft.com/office/drawing/2014/main" id="{6EFC7130-8E28-1D4D-A784-B65598E7017D}"/>
              </a:ext>
            </a:extLst>
          </p:cNvPr>
          <p:cNvSpPr txBox="1"/>
          <p:nvPr/>
        </p:nvSpPr>
        <p:spPr>
          <a:xfrm>
            <a:off x="9475769" y="731520"/>
            <a:ext cx="2529840" cy="369332"/>
          </a:xfrm>
          <a:prstGeom prst="rect">
            <a:avLst/>
          </a:prstGeom>
          <a:noFill/>
          <a:ln>
            <a:solidFill>
              <a:schemeClr val="accent1"/>
            </a:solidFill>
          </a:ln>
        </p:spPr>
        <p:txBody>
          <a:bodyPr wrap="square" rtlCol="0">
            <a:spAutoFit/>
          </a:bodyPr>
          <a:lstStyle/>
          <a:p>
            <a:r>
              <a:rPr lang="en-US" dirty="0"/>
              <a:t>Before batch-correction</a:t>
            </a:r>
          </a:p>
        </p:txBody>
      </p:sp>
      <p:sp>
        <p:nvSpPr>
          <p:cNvPr id="19" name="TextBox 18">
            <a:extLst>
              <a:ext uri="{FF2B5EF4-FFF2-40B4-BE49-F238E27FC236}">
                <a16:creationId xmlns:a16="http://schemas.microsoft.com/office/drawing/2014/main" id="{7A0590A4-1529-BA4F-9A5C-0A274BEB7F60}"/>
              </a:ext>
            </a:extLst>
          </p:cNvPr>
          <p:cNvSpPr txBox="1"/>
          <p:nvPr/>
        </p:nvSpPr>
        <p:spPr>
          <a:xfrm>
            <a:off x="9524872" y="4112644"/>
            <a:ext cx="2529840" cy="369332"/>
          </a:xfrm>
          <a:prstGeom prst="rect">
            <a:avLst/>
          </a:prstGeom>
          <a:noFill/>
          <a:ln>
            <a:solidFill>
              <a:schemeClr val="accent1"/>
            </a:solidFill>
          </a:ln>
        </p:spPr>
        <p:txBody>
          <a:bodyPr wrap="square" rtlCol="0">
            <a:spAutoFit/>
          </a:bodyPr>
          <a:lstStyle/>
          <a:p>
            <a:r>
              <a:rPr lang="en-US" dirty="0"/>
              <a:t>After batch-correction</a:t>
            </a:r>
          </a:p>
        </p:txBody>
      </p:sp>
      <p:sp>
        <p:nvSpPr>
          <p:cNvPr id="6" name="TextBox 5">
            <a:extLst>
              <a:ext uri="{FF2B5EF4-FFF2-40B4-BE49-F238E27FC236}">
                <a16:creationId xmlns:a16="http://schemas.microsoft.com/office/drawing/2014/main" id="{0F9F25EF-0EE5-1D48-8C72-C1721EADD4A8}"/>
              </a:ext>
            </a:extLst>
          </p:cNvPr>
          <p:cNvSpPr txBox="1"/>
          <p:nvPr/>
        </p:nvSpPr>
        <p:spPr>
          <a:xfrm>
            <a:off x="1981200" y="0"/>
            <a:ext cx="6380480" cy="430887"/>
          </a:xfrm>
          <a:prstGeom prst="rect">
            <a:avLst/>
          </a:prstGeom>
          <a:noFill/>
        </p:spPr>
        <p:txBody>
          <a:bodyPr wrap="square" rtlCol="0">
            <a:spAutoFit/>
          </a:bodyPr>
          <a:lstStyle/>
          <a:p>
            <a:r>
              <a:rPr lang="en-US" sz="2200" dirty="0"/>
              <a:t>Plotting individual cells to see their position</a:t>
            </a:r>
          </a:p>
        </p:txBody>
      </p:sp>
    </p:spTree>
    <p:extLst>
      <p:ext uri="{BB962C8B-B14F-4D97-AF65-F5344CB8AC3E}">
        <p14:creationId xmlns:p14="http://schemas.microsoft.com/office/powerpoint/2010/main" val="20240177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34BD34-7602-4047-9F45-5BE1A3752F10}"/>
              </a:ext>
            </a:extLst>
          </p:cNvPr>
          <p:cNvPicPr>
            <a:picLocks noChangeAspect="1"/>
          </p:cNvPicPr>
          <p:nvPr/>
        </p:nvPicPr>
        <p:blipFill>
          <a:blip r:embed="rId2"/>
          <a:stretch>
            <a:fillRect/>
          </a:stretch>
        </p:blipFill>
        <p:spPr>
          <a:xfrm>
            <a:off x="84080" y="935421"/>
            <a:ext cx="6020074" cy="5617778"/>
          </a:xfrm>
          <a:prstGeom prst="rect">
            <a:avLst/>
          </a:prstGeom>
        </p:spPr>
      </p:pic>
      <p:pic>
        <p:nvPicPr>
          <p:cNvPr id="5" name="Picture 4">
            <a:extLst>
              <a:ext uri="{FF2B5EF4-FFF2-40B4-BE49-F238E27FC236}">
                <a16:creationId xmlns:a16="http://schemas.microsoft.com/office/drawing/2014/main" id="{85326573-FB1D-D149-B9B2-0C847A7A28E1}"/>
              </a:ext>
            </a:extLst>
          </p:cNvPr>
          <p:cNvPicPr>
            <a:picLocks noChangeAspect="1"/>
          </p:cNvPicPr>
          <p:nvPr/>
        </p:nvPicPr>
        <p:blipFill rotWithShape="1">
          <a:blip r:embed="rId3"/>
          <a:srcRect l="2611"/>
          <a:stretch/>
        </p:blipFill>
        <p:spPr>
          <a:xfrm>
            <a:off x="6104154" y="862449"/>
            <a:ext cx="6016752" cy="5763722"/>
          </a:xfrm>
          <a:prstGeom prst="rect">
            <a:avLst/>
          </a:prstGeom>
        </p:spPr>
      </p:pic>
      <p:sp>
        <p:nvSpPr>
          <p:cNvPr id="6" name="Rounded Rectangle 5">
            <a:extLst>
              <a:ext uri="{FF2B5EF4-FFF2-40B4-BE49-F238E27FC236}">
                <a16:creationId xmlns:a16="http://schemas.microsoft.com/office/drawing/2014/main" id="{4F7461A1-968F-C549-A51B-0E067919800B}"/>
              </a:ext>
            </a:extLst>
          </p:cNvPr>
          <p:cNvSpPr/>
          <p:nvPr/>
        </p:nvSpPr>
        <p:spPr>
          <a:xfrm>
            <a:off x="397036" y="2701157"/>
            <a:ext cx="4424856" cy="244366"/>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FDB4D4B-D3CA-DF47-9416-3D3EC7DFD627}"/>
              </a:ext>
            </a:extLst>
          </p:cNvPr>
          <p:cNvSpPr/>
          <p:nvPr/>
        </p:nvSpPr>
        <p:spPr>
          <a:xfrm>
            <a:off x="397036" y="1958862"/>
            <a:ext cx="4424856" cy="244366"/>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8D6FA6C-FC4F-FF42-B53D-065E81795CDD}"/>
              </a:ext>
            </a:extLst>
          </p:cNvPr>
          <p:cNvSpPr txBox="1"/>
          <p:nvPr/>
        </p:nvSpPr>
        <p:spPr>
          <a:xfrm>
            <a:off x="1923394" y="284382"/>
            <a:ext cx="10016358" cy="461665"/>
          </a:xfrm>
          <a:prstGeom prst="rect">
            <a:avLst/>
          </a:prstGeom>
          <a:noFill/>
        </p:spPr>
        <p:txBody>
          <a:bodyPr wrap="square" rtlCol="0">
            <a:spAutoFit/>
          </a:bodyPr>
          <a:lstStyle/>
          <a:p>
            <a:r>
              <a:rPr lang="en-US" sz="2400" dirty="0"/>
              <a:t>Most frequent biological processes in different sample comparisons </a:t>
            </a:r>
          </a:p>
        </p:txBody>
      </p:sp>
    </p:spTree>
    <p:extLst>
      <p:ext uri="{BB962C8B-B14F-4D97-AF65-F5344CB8AC3E}">
        <p14:creationId xmlns:p14="http://schemas.microsoft.com/office/powerpoint/2010/main" val="2732123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59C8A7-5344-E245-8164-1527FC7C073A}"/>
              </a:ext>
            </a:extLst>
          </p:cNvPr>
          <p:cNvSpPr/>
          <p:nvPr/>
        </p:nvSpPr>
        <p:spPr>
          <a:xfrm>
            <a:off x="3436884" y="321353"/>
            <a:ext cx="9775500" cy="492443"/>
          </a:xfrm>
          <a:prstGeom prst="rect">
            <a:avLst/>
          </a:prstGeom>
        </p:spPr>
        <p:txBody>
          <a:bodyPr wrap="square">
            <a:spAutoFit/>
          </a:bodyPr>
          <a:lstStyle/>
          <a:p>
            <a:r>
              <a:rPr lang="en-US" sz="2600" dirty="0"/>
              <a:t>lipid metabolic process network</a:t>
            </a:r>
          </a:p>
        </p:txBody>
      </p:sp>
      <p:pic>
        <p:nvPicPr>
          <p:cNvPr id="6" name="Picture 5">
            <a:extLst>
              <a:ext uri="{FF2B5EF4-FFF2-40B4-BE49-F238E27FC236}">
                <a16:creationId xmlns:a16="http://schemas.microsoft.com/office/drawing/2014/main" id="{5040FEF0-EC57-3D4A-B1BA-3BDE8B96F395}"/>
              </a:ext>
            </a:extLst>
          </p:cNvPr>
          <p:cNvPicPr>
            <a:picLocks noChangeAspect="1"/>
          </p:cNvPicPr>
          <p:nvPr/>
        </p:nvPicPr>
        <p:blipFill rotWithShape="1">
          <a:blip r:embed="rId2"/>
          <a:srcRect t="4432"/>
          <a:stretch/>
        </p:blipFill>
        <p:spPr>
          <a:xfrm>
            <a:off x="401149" y="929312"/>
            <a:ext cx="11455400" cy="5607335"/>
          </a:xfrm>
          <a:prstGeom prst="rect">
            <a:avLst/>
          </a:prstGeom>
        </p:spPr>
      </p:pic>
      <p:sp>
        <p:nvSpPr>
          <p:cNvPr id="7" name="TextBox 6">
            <a:extLst>
              <a:ext uri="{FF2B5EF4-FFF2-40B4-BE49-F238E27FC236}">
                <a16:creationId xmlns:a16="http://schemas.microsoft.com/office/drawing/2014/main" id="{99C42A63-4700-B644-9590-775164E76209}"/>
              </a:ext>
            </a:extLst>
          </p:cNvPr>
          <p:cNvSpPr txBox="1"/>
          <p:nvPr/>
        </p:nvSpPr>
        <p:spPr>
          <a:xfrm>
            <a:off x="10900107" y="2485701"/>
            <a:ext cx="966952" cy="246221"/>
          </a:xfrm>
          <a:prstGeom prst="rect">
            <a:avLst/>
          </a:prstGeom>
          <a:noFill/>
        </p:spPr>
        <p:txBody>
          <a:bodyPr wrap="square" rtlCol="0">
            <a:spAutoFit/>
          </a:bodyPr>
          <a:lstStyle/>
          <a:p>
            <a:r>
              <a:rPr lang="en-US" sz="1000" dirty="0"/>
              <a:t>log</a:t>
            </a:r>
          </a:p>
        </p:txBody>
      </p:sp>
    </p:spTree>
    <p:extLst>
      <p:ext uri="{BB962C8B-B14F-4D97-AF65-F5344CB8AC3E}">
        <p14:creationId xmlns:p14="http://schemas.microsoft.com/office/powerpoint/2010/main" val="12882704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8CFEB-77E0-104A-95B0-46269E4FE70A}"/>
              </a:ext>
            </a:extLst>
          </p:cNvPr>
          <p:cNvPicPr>
            <a:picLocks noChangeAspect="1"/>
          </p:cNvPicPr>
          <p:nvPr/>
        </p:nvPicPr>
        <p:blipFill>
          <a:blip r:embed="rId2"/>
          <a:stretch>
            <a:fillRect/>
          </a:stretch>
        </p:blipFill>
        <p:spPr>
          <a:xfrm>
            <a:off x="949640" y="725603"/>
            <a:ext cx="9361008" cy="5638411"/>
          </a:xfrm>
          <a:prstGeom prst="rect">
            <a:avLst/>
          </a:prstGeom>
        </p:spPr>
      </p:pic>
      <p:sp>
        <p:nvSpPr>
          <p:cNvPr id="5" name="TextBox 4">
            <a:extLst>
              <a:ext uri="{FF2B5EF4-FFF2-40B4-BE49-F238E27FC236}">
                <a16:creationId xmlns:a16="http://schemas.microsoft.com/office/drawing/2014/main" id="{50DCE70E-A640-0547-B65E-0CD161C59D41}"/>
              </a:ext>
            </a:extLst>
          </p:cNvPr>
          <p:cNvSpPr txBox="1"/>
          <p:nvPr/>
        </p:nvSpPr>
        <p:spPr>
          <a:xfrm>
            <a:off x="9186921" y="2580296"/>
            <a:ext cx="966952" cy="292388"/>
          </a:xfrm>
          <a:prstGeom prst="rect">
            <a:avLst/>
          </a:prstGeom>
          <a:noFill/>
        </p:spPr>
        <p:txBody>
          <a:bodyPr wrap="square" rtlCol="0">
            <a:spAutoFit/>
          </a:bodyPr>
          <a:lstStyle/>
          <a:p>
            <a:r>
              <a:rPr lang="en-US" sz="1300" dirty="0"/>
              <a:t>log</a:t>
            </a:r>
          </a:p>
        </p:txBody>
      </p:sp>
      <p:sp>
        <p:nvSpPr>
          <p:cNvPr id="6" name="Rectangle 5">
            <a:extLst>
              <a:ext uri="{FF2B5EF4-FFF2-40B4-BE49-F238E27FC236}">
                <a16:creationId xmlns:a16="http://schemas.microsoft.com/office/drawing/2014/main" id="{F1B3B911-F22B-6543-9855-6C751129BF91}"/>
              </a:ext>
            </a:extLst>
          </p:cNvPr>
          <p:cNvSpPr/>
          <p:nvPr/>
        </p:nvSpPr>
        <p:spPr>
          <a:xfrm>
            <a:off x="2091559" y="155029"/>
            <a:ext cx="8660524" cy="461665"/>
          </a:xfrm>
          <a:prstGeom prst="rect">
            <a:avLst/>
          </a:prstGeom>
        </p:spPr>
        <p:txBody>
          <a:bodyPr wrap="square">
            <a:spAutoFit/>
          </a:bodyPr>
          <a:lstStyle/>
          <a:p>
            <a:r>
              <a:rPr lang="en-US" sz="2400" dirty="0"/>
              <a:t>Differentially expressed genes in the lipid metabolic process</a:t>
            </a:r>
          </a:p>
        </p:txBody>
      </p:sp>
    </p:spTree>
    <p:extLst>
      <p:ext uri="{BB962C8B-B14F-4D97-AF65-F5344CB8AC3E}">
        <p14:creationId xmlns:p14="http://schemas.microsoft.com/office/powerpoint/2010/main" val="12220413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D6362D-699E-0F45-8D6F-E29889ECB11A}"/>
              </a:ext>
            </a:extLst>
          </p:cNvPr>
          <p:cNvPicPr>
            <a:picLocks noChangeAspect="1"/>
          </p:cNvPicPr>
          <p:nvPr/>
        </p:nvPicPr>
        <p:blipFill>
          <a:blip r:embed="rId3"/>
          <a:stretch>
            <a:fillRect/>
          </a:stretch>
        </p:blipFill>
        <p:spPr>
          <a:xfrm>
            <a:off x="2343660" y="938151"/>
            <a:ext cx="7902755" cy="5670226"/>
          </a:xfrm>
          <a:prstGeom prst="rect">
            <a:avLst/>
          </a:prstGeom>
        </p:spPr>
      </p:pic>
      <p:sp>
        <p:nvSpPr>
          <p:cNvPr id="5" name="Rectangle 4">
            <a:extLst>
              <a:ext uri="{FF2B5EF4-FFF2-40B4-BE49-F238E27FC236}">
                <a16:creationId xmlns:a16="http://schemas.microsoft.com/office/drawing/2014/main" id="{97E887D2-AF35-D047-89A7-F7B2258FFC0B}"/>
              </a:ext>
            </a:extLst>
          </p:cNvPr>
          <p:cNvSpPr/>
          <p:nvPr/>
        </p:nvSpPr>
        <p:spPr>
          <a:xfrm>
            <a:off x="1045779" y="144519"/>
            <a:ext cx="10100441" cy="461665"/>
          </a:xfrm>
          <a:prstGeom prst="rect">
            <a:avLst/>
          </a:prstGeom>
        </p:spPr>
        <p:txBody>
          <a:bodyPr wrap="square">
            <a:spAutoFit/>
          </a:bodyPr>
          <a:lstStyle/>
          <a:p>
            <a:r>
              <a:rPr lang="en-US" sz="2400" dirty="0"/>
              <a:t>Differentially expressed genes in the lipid metabolic process – across samples</a:t>
            </a:r>
          </a:p>
        </p:txBody>
      </p:sp>
    </p:spTree>
    <p:extLst>
      <p:ext uri="{BB962C8B-B14F-4D97-AF65-F5344CB8AC3E}">
        <p14:creationId xmlns:p14="http://schemas.microsoft.com/office/powerpoint/2010/main" val="19809089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C3760E-D1D8-0C4C-BD92-32ACB7AAC958}"/>
              </a:ext>
            </a:extLst>
          </p:cNvPr>
          <p:cNvPicPr>
            <a:picLocks noChangeAspect="1"/>
          </p:cNvPicPr>
          <p:nvPr/>
        </p:nvPicPr>
        <p:blipFill>
          <a:blip r:embed="rId2"/>
          <a:stretch>
            <a:fillRect/>
          </a:stretch>
        </p:blipFill>
        <p:spPr>
          <a:xfrm>
            <a:off x="643467" y="1259417"/>
            <a:ext cx="5291666" cy="4339165"/>
          </a:xfrm>
          <a:prstGeom prst="rect">
            <a:avLst/>
          </a:prstGeom>
        </p:spPr>
      </p:pic>
      <p:pic>
        <p:nvPicPr>
          <p:cNvPr id="3" name="Picture 2">
            <a:extLst>
              <a:ext uri="{FF2B5EF4-FFF2-40B4-BE49-F238E27FC236}">
                <a16:creationId xmlns:a16="http://schemas.microsoft.com/office/drawing/2014/main" id="{4251FB20-BD3E-BF45-B6FA-AE73E69EEB53}"/>
              </a:ext>
            </a:extLst>
          </p:cNvPr>
          <p:cNvPicPr>
            <a:picLocks noChangeAspect="1"/>
          </p:cNvPicPr>
          <p:nvPr/>
        </p:nvPicPr>
        <p:blipFill>
          <a:blip r:embed="rId3"/>
          <a:stretch>
            <a:fillRect/>
          </a:stretch>
        </p:blipFill>
        <p:spPr>
          <a:xfrm>
            <a:off x="6256865" y="1299105"/>
            <a:ext cx="5291667" cy="4259790"/>
          </a:xfrm>
          <a:prstGeom prst="rect">
            <a:avLst/>
          </a:prstGeom>
        </p:spPr>
      </p:pic>
      <p:sp>
        <p:nvSpPr>
          <p:cNvPr id="5" name="Rectangle 4">
            <a:extLst>
              <a:ext uri="{FF2B5EF4-FFF2-40B4-BE49-F238E27FC236}">
                <a16:creationId xmlns:a16="http://schemas.microsoft.com/office/drawing/2014/main" id="{41D112F8-C39A-A14F-B247-8EF6C41CB49D}"/>
              </a:ext>
            </a:extLst>
          </p:cNvPr>
          <p:cNvSpPr/>
          <p:nvPr/>
        </p:nvSpPr>
        <p:spPr>
          <a:xfrm>
            <a:off x="1206644" y="396768"/>
            <a:ext cx="10100441" cy="461665"/>
          </a:xfrm>
          <a:prstGeom prst="rect">
            <a:avLst/>
          </a:prstGeom>
        </p:spPr>
        <p:txBody>
          <a:bodyPr wrap="square">
            <a:spAutoFit/>
          </a:bodyPr>
          <a:lstStyle/>
          <a:p>
            <a:r>
              <a:rPr lang="en-US" sz="2400" dirty="0"/>
              <a:t>Differentially expressed genes in the lipid metabolic process – across samples</a:t>
            </a:r>
          </a:p>
        </p:txBody>
      </p:sp>
    </p:spTree>
    <p:extLst>
      <p:ext uri="{BB962C8B-B14F-4D97-AF65-F5344CB8AC3E}">
        <p14:creationId xmlns:p14="http://schemas.microsoft.com/office/powerpoint/2010/main" val="21716592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82D895-C762-C849-846F-BEA7E142D34C}"/>
              </a:ext>
            </a:extLst>
          </p:cNvPr>
          <p:cNvPicPr>
            <a:picLocks noChangeAspect="1"/>
          </p:cNvPicPr>
          <p:nvPr/>
        </p:nvPicPr>
        <p:blipFill>
          <a:blip r:embed="rId2"/>
          <a:stretch>
            <a:fillRect/>
          </a:stretch>
        </p:blipFill>
        <p:spPr>
          <a:xfrm>
            <a:off x="1757358" y="998434"/>
            <a:ext cx="8269882" cy="1976703"/>
          </a:xfrm>
          <a:prstGeom prst="rect">
            <a:avLst/>
          </a:prstGeom>
        </p:spPr>
      </p:pic>
      <p:pic>
        <p:nvPicPr>
          <p:cNvPr id="3" name="Picture 2">
            <a:extLst>
              <a:ext uri="{FF2B5EF4-FFF2-40B4-BE49-F238E27FC236}">
                <a16:creationId xmlns:a16="http://schemas.microsoft.com/office/drawing/2014/main" id="{BEF754D8-7FE8-864B-BE7A-6F4C1076D4CC}"/>
              </a:ext>
            </a:extLst>
          </p:cNvPr>
          <p:cNvPicPr>
            <a:picLocks noChangeAspect="1"/>
          </p:cNvPicPr>
          <p:nvPr/>
        </p:nvPicPr>
        <p:blipFill>
          <a:blip r:embed="rId3"/>
          <a:stretch>
            <a:fillRect/>
          </a:stretch>
        </p:blipFill>
        <p:spPr>
          <a:xfrm>
            <a:off x="1905240" y="3088253"/>
            <a:ext cx="8122000" cy="1666258"/>
          </a:xfrm>
          <a:prstGeom prst="rect">
            <a:avLst/>
          </a:prstGeom>
        </p:spPr>
      </p:pic>
      <p:pic>
        <p:nvPicPr>
          <p:cNvPr id="4" name="Picture 3">
            <a:extLst>
              <a:ext uri="{FF2B5EF4-FFF2-40B4-BE49-F238E27FC236}">
                <a16:creationId xmlns:a16="http://schemas.microsoft.com/office/drawing/2014/main" id="{2C0A4471-09B9-1246-93B2-14D68DF3B770}"/>
              </a:ext>
            </a:extLst>
          </p:cNvPr>
          <p:cNvPicPr>
            <a:picLocks noChangeAspect="1"/>
          </p:cNvPicPr>
          <p:nvPr/>
        </p:nvPicPr>
        <p:blipFill>
          <a:blip r:embed="rId4"/>
          <a:stretch>
            <a:fillRect/>
          </a:stretch>
        </p:blipFill>
        <p:spPr>
          <a:xfrm>
            <a:off x="1905240" y="4925569"/>
            <a:ext cx="8122000" cy="1608316"/>
          </a:xfrm>
          <a:prstGeom prst="rect">
            <a:avLst/>
          </a:prstGeom>
        </p:spPr>
      </p:pic>
      <p:sp>
        <p:nvSpPr>
          <p:cNvPr id="5" name="TextBox 4">
            <a:extLst>
              <a:ext uri="{FF2B5EF4-FFF2-40B4-BE49-F238E27FC236}">
                <a16:creationId xmlns:a16="http://schemas.microsoft.com/office/drawing/2014/main" id="{40C69BC5-6AA3-414C-9EB4-693A7FAD51F8}"/>
              </a:ext>
            </a:extLst>
          </p:cNvPr>
          <p:cNvSpPr txBox="1"/>
          <p:nvPr/>
        </p:nvSpPr>
        <p:spPr>
          <a:xfrm>
            <a:off x="777766" y="324115"/>
            <a:ext cx="10636467" cy="461665"/>
          </a:xfrm>
          <a:prstGeom prst="rect">
            <a:avLst/>
          </a:prstGeom>
          <a:noFill/>
        </p:spPr>
        <p:txBody>
          <a:bodyPr wrap="square" rtlCol="0">
            <a:spAutoFit/>
          </a:bodyPr>
          <a:lstStyle/>
          <a:p>
            <a:r>
              <a:rPr lang="en-US" sz="2400" dirty="0"/>
              <a:t>Examples of down-regulated and up-regulated genes in the lipid metabolic process</a:t>
            </a:r>
          </a:p>
        </p:txBody>
      </p:sp>
    </p:spTree>
    <p:extLst>
      <p:ext uri="{BB962C8B-B14F-4D97-AF65-F5344CB8AC3E}">
        <p14:creationId xmlns:p14="http://schemas.microsoft.com/office/powerpoint/2010/main" val="2035344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9F39D8-2D95-8646-A7A3-569F9F517BB6}"/>
              </a:ext>
            </a:extLst>
          </p:cNvPr>
          <p:cNvPicPr>
            <a:picLocks noChangeAspect="1"/>
          </p:cNvPicPr>
          <p:nvPr/>
        </p:nvPicPr>
        <p:blipFill>
          <a:blip r:embed="rId2"/>
          <a:stretch>
            <a:fillRect/>
          </a:stretch>
        </p:blipFill>
        <p:spPr>
          <a:xfrm>
            <a:off x="2940117" y="320980"/>
            <a:ext cx="5681774" cy="5648303"/>
          </a:xfrm>
          <a:prstGeom prst="rect">
            <a:avLst/>
          </a:prstGeom>
        </p:spPr>
      </p:pic>
      <p:sp>
        <p:nvSpPr>
          <p:cNvPr id="3" name="Rectangle 2">
            <a:extLst>
              <a:ext uri="{FF2B5EF4-FFF2-40B4-BE49-F238E27FC236}">
                <a16:creationId xmlns:a16="http://schemas.microsoft.com/office/drawing/2014/main" id="{FBFD57B9-5603-064F-AA81-F9F038315370}"/>
              </a:ext>
            </a:extLst>
          </p:cNvPr>
          <p:cNvSpPr/>
          <p:nvPr/>
        </p:nvSpPr>
        <p:spPr>
          <a:xfrm>
            <a:off x="3962066" y="5969283"/>
            <a:ext cx="8208016" cy="646331"/>
          </a:xfrm>
          <a:prstGeom prst="rect">
            <a:avLst/>
          </a:prstGeom>
        </p:spPr>
        <p:txBody>
          <a:bodyPr wrap="none">
            <a:spAutoFit/>
          </a:bodyPr>
          <a:lstStyle/>
          <a:p>
            <a:r>
              <a:rPr lang="en-US" dirty="0"/>
              <a:t>Only "Il1b","C1qa", "C1qb", "C1qc", "Stat1", "Nlrp3", "Casp1” are in </a:t>
            </a:r>
            <a:r>
              <a:rPr lang="en-US" dirty="0" err="1"/>
              <a:t>microgliaReshape</a:t>
            </a:r>
            <a:endParaRPr lang="en-US" dirty="0"/>
          </a:p>
          <a:p>
            <a:r>
              <a:rPr lang="en-US" dirty="0"/>
              <a:t>“TNF” and "IL1a” are not in </a:t>
            </a:r>
            <a:r>
              <a:rPr lang="en-US" dirty="0" err="1"/>
              <a:t>microgliaReshape</a:t>
            </a:r>
            <a:endParaRPr lang="en-US" dirty="0"/>
          </a:p>
        </p:txBody>
      </p:sp>
    </p:spTree>
    <p:extLst>
      <p:ext uri="{BB962C8B-B14F-4D97-AF65-F5344CB8AC3E}">
        <p14:creationId xmlns:p14="http://schemas.microsoft.com/office/powerpoint/2010/main" val="12525544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34AE72-22D3-FD4F-81A9-364FC0FC5393}"/>
              </a:ext>
            </a:extLst>
          </p:cNvPr>
          <p:cNvPicPr>
            <a:picLocks noChangeAspect="1"/>
          </p:cNvPicPr>
          <p:nvPr/>
        </p:nvPicPr>
        <p:blipFill rotWithShape="1">
          <a:blip r:embed="rId2"/>
          <a:srcRect r="82"/>
          <a:stretch/>
        </p:blipFill>
        <p:spPr>
          <a:xfrm>
            <a:off x="1744191" y="1116995"/>
            <a:ext cx="8274690" cy="5370926"/>
          </a:xfrm>
          <a:prstGeom prst="rect">
            <a:avLst/>
          </a:prstGeom>
        </p:spPr>
      </p:pic>
      <p:sp>
        <p:nvSpPr>
          <p:cNvPr id="4" name="Rectangle 3">
            <a:extLst>
              <a:ext uri="{FF2B5EF4-FFF2-40B4-BE49-F238E27FC236}">
                <a16:creationId xmlns:a16="http://schemas.microsoft.com/office/drawing/2014/main" id="{FD6129F5-63E7-ED4A-B932-DC099E0AFA1D}"/>
              </a:ext>
            </a:extLst>
          </p:cNvPr>
          <p:cNvSpPr/>
          <p:nvPr/>
        </p:nvSpPr>
        <p:spPr>
          <a:xfrm>
            <a:off x="1324302" y="285997"/>
            <a:ext cx="9974319" cy="830997"/>
          </a:xfrm>
          <a:prstGeom prst="rect">
            <a:avLst/>
          </a:prstGeom>
        </p:spPr>
        <p:txBody>
          <a:bodyPr wrap="square">
            <a:spAutoFit/>
          </a:bodyPr>
          <a:lstStyle/>
          <a:p>
            <a:r>
              <a:rPr lang="en-US" sz="1600" dirty="0">
                <a:solidFill>
                  <a:srgbClr val="333333"/>
                </a:solidFill>
                <a:latin typeface="Helvetica Neue" panose="02000503000000020004" pitchFamily="2" charset="0"/>
              </a:rPr>
              <a:t>Enrichment map - enriched terms are organized into a network with edges connecting overlapping gene sets. In this way, mutually overlapping gene sets tend to cluster together, making it easy to identify functional module.</a:t>
            </a:r>
            <a:endParaRPr lang="en-US" sz="1600" dirty="0"/>
          </a:p>
        </p:txBody>
      </p:sp>
    </p:spTree>
    <p:extLst>
      <p:ext uri="{BB962C8B-B14F-4D97-AF65-F5344CB8AC3E}">
        <p14:creationId xmlns:p14="http://schemas.microsoft.com/office/powerpoint/2010/main" val="12319018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35CE6-4F1D-D349-90AD-6E9122F17F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086280-91BE-0049-AED8-4B412476585F}"/>
              </a:ext>
            </a:extLst>
          </p:cNvPr>
          <p:cNvSpPr>
            <a:spLocks noGrp="1"/>
          </p:cNvSpPr>
          <p:nvPr>
            <p:ph idx="1"/>
          </p:nvPr>
        </p:nvSpPr>
        <p:spPr/>
        <p:txBody>
          <a:bodyPr>
            <a:normAutofit/>
          </a:bodyPr>
          <a:lstStyle/>
          <a:p>
            <a:r>
              <a:rPr lang="en-US" sz="1800" dirty="0"/>
              <a:t>A common feature of neurodegenerative diseases is the presence of activated microglia in areas of neuronal death.</a:t>
            </a:r>
          </a:p>
          <a:p>
            <a:r>
              <a:rPr lang="en-US" sz="1800" dirty="0"/>
              <a:t>Amyotrophic lateral sclerosis (ALS) is a neurodegenerative disease characterized by progressive loss of motor neurons, leading to paralysis and death. Microglia activation occurs robustly in ALS patient tissue and in spinal cords of mutant SOD1 transgenic mice.</a:t>
            </a:r>
          </a:p>
          <a:p>
            <a:endParaRPr lang="en-US" sz="1800" dirty="0"/>
          </a:p>
        </p:txBody>
      </p:sp>
      <p:sp>
        <p:nvSpPr>
          <p:cNvPr id="4" name="TextBox 3">
            <a:extLst>
              <a:ext uri="{FF2B5EF4-FFF2-40B4-BE49-F238E27FC236}">
                <a16:creationId xmlns:a16="http://schemas.microsoft.com/office/drawing/2014/main" id="{64F72986-D4A6-D845-AC8A-72D584A94EB9}"/>
              </a:ext>
            </a:extLst>
          </p:cNvPr>
          <p:cNvSpPr txBox="1"/>
          <p:nvPr/>
        </p:nvSpPr>
        <p:spPr>
          <a:xfrm>
            <a:off x="4572000" y="4109421"/>
            <a:ext cx="184731" cy="369332"/>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16B60037-7173-7745-86CF-47E002E71827}"/>
              </a:ext>
            </a:extLst>
          </p:cNvPr>
          <p:cNvSpPr txBox="1"/>
          <p:nvPr/>
        </p:nvSpPr>
        <p:spPr>
          <a:xfrm>
            <a:off x="1043492" y="3281082"/>
            <a:ext cx="10815021" cy="3693319"/>
          </a:xfrm>
          <a:prstGeom prst="rect">
            <a:avLst/>
          </a:prstGeom>
          <a:noFill/>
        </p:spPr>
        <p:txBody>
          <a:bodyPr wrap="square" rtlCol="0">
            <a:spAutoFit/>
          </a:bodyPr>
          <a:lstStyle/>
          <a:p>
            <a:r>
              <a:rPr lang="en-US" dirty="0"/>
              <a:t>For comparisons of transcriptome changes in LDAM with published datasets</a:t>
            </a:r>
          </a:p>
          <a:p>
            <a:r>
              <a:rPr lang="en-US" dirty="0"/>
              <a:t>(Fig. 2g; Extended Data Fig. 3), we selected the following published RNA-seq</a:t>
            </a:r>
          </a:p>
          <a:p>
            <a:r>
              <a:rPr lang="en-US" dirty="0"/>
              <a:t>datasets of microglia in aging and neurodegeneration (modified after Bohlen et al.,</a:t>
            </a:r>
          </a:p>
          <a:p>
            <a:r>
              <a:rPr lang="en-US" dirty="0"/>
              <a:t>2017)56: 24-month versus 4-month-old wild-type mice for aging (</a:t>
            </a:r>
            <a:r>
              <a:rPr lang="en-US" dirty="0" err="1"/>
              <a:t>Holtman</a:t>
            </a:r>
            <a:r>
              <a:rPr lang="en-US" dirty="0"/>
              <a:t> et al.,</a:t>
            </a:r>
          </a:p>
          <a:p>
            <a:r>
              <a:rPr lang="en-US" dirty="0"/>
              <a:t>2015)22; APP+ versus APP– for Alzheimer’s disease (Wang et al., 2015)24; SODG93A</a:t>
            </a:r>
          </a:p>
          <a:p>
            <a:r>
              <a:rPr lang="en-US" dirty="0" err="1"/>
              <a:t>endstage</a:t>
            </a:r>
            <a:r>
              <a:rPr lang="en-US" dirty="0"/>
              <a:t> versus </a:t>
            </a:r>
            <a:r>
              <a:rPr lang="en-US" dirty="0" err="1"/>
              <a:t>nontransgenic</a:t>
            </a:r>
            <a:r>
              <a:rPr lang="en-US" dirty="0"/>
              <a:t> day 130 for ALS (Chiu et al., 2013)23; DAM versus</a:t>
            </a:r>
          </a:p>
          <a:p>
            <a:r>
              <a:rPr lang="en-US" dirty="0"/>
              <a:t>homeostatic microglia (Keren-</a:t>
            </a:r>
            <a:r>
              <a:rPr lang="en-US" dirty="0" err="1"/>
              <a:t>Shaul</a:t>
            </a:r>
            <a:r>
              <a:rPr lang="en-US" dirty="0"/>
              <a:t> et al. 2017)3; </a:t>
            </a:r>
            <a:r>
              <a:rPr lang="en-US" dirty="0" err="1"/>
              <a:t>MGnD</a:t>
            </a:r>
            <a:r>
              <a:rPr lang="en-US" dirty="0"/>
              <a:t> versus homeostatic</a:t>
            </a:r>
          </a:p>
          <a:p>
            <a:r>
              <a:rPr lang="en-US" dirty="0"/>
              <a:t>microglia (</a:t>
            </a:r>
            <a:r>
              <a:rPr lang="en-US" dirty="0" err="1"/>
              <a:t>Kraseman</a:t>
            </a:r>
            <a:r>
              <a:rPr lang="en-US" dirty="0"/>
              <a:t> et al., 2017)4; and microglia clusters published by Li et al.,</a:t>
            </a:r>
          </a:p>
          <a:p>
            <a:r>
              <a:rPr lang="en-US" dirty="0"/>
              <a:t>(2019)5 and Hammond and colleagues (2019)25. For gene set comparisons, we</a:t>
            </a:r>
          </a:p>
          <a:p>
            <a:r>
              <a:rPr lang="en-US" dirty="0"/>
              <a:t>generated lists for the published datasets by using a fold change cutoff (modified</a:t>
            </a:r>
          </a:p>
          <a:p>
            <a:r>
              <a:rPr lang="en-US" dirty="0"/>
              <a:t>after Bohlen et al., 2017)56 and compared these lists with the top 100 upregulated</a:t>
            </a:r>
          </a:p>
          <a:p>
            <a:r>
              <a:rPr lang="en-US" dirty="0"/>
              <a:t>and downregulated genes in LDAM.</a:t>
            </a:r>
          </a:p>
          <a:p>
            <a:endParaRPr lang="en-US" dirty="0"/>
          </a:p>
        </p:txBody>
      </p:sp>
    </p:spTree>
    <p:extLst>
      <p:ext uri="{BB962C8B-B14F-4D97-AF65-F5344CB8AC3E}">
        <p14:creationId xmlns:p14="http://schemas.microsoft.com/office/powerpoint/2010/main" val="26362342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B87569-F251-4642-A76A-A836D32EA93D}"/>
              </a:ext>
            </a:extLst>
          </p:cNvPr>
          <p:cNvPicPr>
            <a:picLocks noChangeAspect="1"/>
          </p:cNvPicPr>
          <p:nvPr/>
        </p:nvPicPr>
        <p:blipFill>
          <a:blip r:embed="rId2"/>
          <a:stretch>
            <a:fillRect/>
          </a:stretch>
        </p:blipFill>
        <p:spPr>
          <a:xfrm>
            <a:off x="2218614" y="158379"/>
            <a:ext cx="6527353" cy="6541241"/>
          </a:xfrm>
          <a:prstGeom prst="rect">
            <a:avLst/>
          </a:prstGeom>
        </p:spPr>
      </p:pic>
    </p:spTree>
    <p:extLst>
      <p:ext uri="{BB962C8B-B14F-4D97-AF65-F5344CB8AC3E}">
        <p14:creationId xmlns:p14="http://schemas.microsoft.com/office/powerpoint/2010/main" val="726349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C7649E-767C-5642-B681-A9F6324034E4}"/>
              </a:ext>
            </a:extLst>
          </p:cNvPr>
          <p:cNvPicPr>
            <a:picLocks noChangeAspect="1"/>
          </p:cNvPicPr>
          <p:nvPr/>
        </p:nvPicPr>
        <p:blipFill>
          <a:blip r:embed="rId2"/>
          <a:stretch>
            <a:fillRect/>
          </a:stretch>
        </p:blipFill>
        <p:spPr>
          <a:xfrm>
            <a:off x="612988" y="1526951"/>
            <a:ext cx="5291666" cy="2513540"/>
          </a:xfrm>
          <a:prstGeom prst="rect">
            <a:avLst/>
          </a:prstGeom>
        </p:spPr>
      </p:pic>
      <p:pic>
        <p:nvPicPr>
          <p:cNvPr id="5" name="Picture 4">
            <a:extLst>
              <a:ext uri="{FF2B5EF4-FFF2-40B4-BE49-F238E27FC236}">
                <a16:creationId xmlns:a16="http://schemas.microsoft.com/office/drawing/2014/main" id="{FBE48F3C-5681-EF40-8A31-A50D041A8829}"/>
              </a:ext>
            </a:extLst>
          </p:cNvPr>
          <p:cNvPicPr>
            <a:picLocks noChangeAspect="1"/>
          </p:cNvPicPr>
          <p:nvPr/>
        </p:nvPicPr>
        <p:blipFill>
          <a:blip r:embed="rId3"/>
          <a:stretch>
            <a:fillRect/>
          </a:stretch>
        </p:blipFill>
        <p:spPr>
          <a:xfrm>
            <a:off x="6096000" y="1447098"/>
            <a:ext cx="5291667" cy="2500312"/>
          </a:xfrm>
          <a:prstGeom prst="rect">
            <a:avLst/>
          </a:prstGeom>
        </p:spPr>
      </p:pic>
      <p:sp>
        <p:nvSpPr>
          <p:cNvPr id="8" name="TextBox 7">
            <a:extLst>
              <a:ext uri="{FF2B5EF4-FFF2-40B4-BE49-F238E27FC236}">
                <a16:creationId xmlns:a16="http://schemas.microsoft.com/office/drawing/2014/main" id="{ECA99B95-A9C1-634F-AB10-A0923CDD6C1B}"/>
              </a:ext>
            </a:extLst>
          </p:cNvPr>
          <p:cNvSpPr txBox="1"/>
          <p:nvPr/>
        </p:nvSpPr>
        <p:spPr>
          <a:xfrm>
            <a:off x="8079444" y="961965"/>
            <a:ext cx="2582562" cy="369332"/>
          </a:xfrm>
          <a:prstGeom prst="rect">
            <a:avLst/>
          </a:prstGeom>
          <a:noFill/>
        </p:spPr>
        <p:txBody>
          <a:bodyPr wrap="square" rtlCol="0">
            <a:spAutoFit/>
          </a:bodyPr>
          <a:lstStyle/>
          <a:p>
            <a:r>
              <a:rPr lang="en-US" dirty="0"/>
              <a:t>Batch-corrected</a:t>
            </a:r>
          </a:p>
        </p:txBody>
      </p:sp>
      <p:sp>
        <p:nvSpPr>
          <p:cNvPr id="9" name="TextBox 8">
            <a:extLst>
              <a:ext uri="{FF2B5EF4-FFF2-40B4-BE49-F238E27FC236}">
                <a16:creationId xmlns:a16="http://schemas.microsoft.com/office/drawing/2014/main" id="{0FC657E9-358F-B14F-B971-8BF7B12441EC}"/>
              </a:ext>
            </a:extLst>
          </p:cNvPr>
          <p:cNvSpPr txBox="1"/>
          <p:nvPr/>
        </p:nvSpPr>
        <p:spPr>
          <a:xfrm>
            <a:off x="1561380" y="943657"/>
            <a:ext cx="2582562" cy="369332"/>
          </a:xfrm>
          <a:prstGeom prst="rect">
            <a:avLst/>
          </a:prstGeom>
          <a:noFill/>
        </p:spPr>
        <p:txBody>
          <a:bodyPr wrap="square" rtlCol="0">
            <a:spAutoFit/>
          </a:bodyPr>
          <a:lstStyle/>
          <a:p>
            <a:r>
              <a:rPr lang="en-US" dirty="0"/>
              <a:t>Before batch correction</a:t>
            </a:r>
          </a:p>
        </p:txBody>
      </p:sp>
      <p:sp>
        <p:nvSpPr>
          <p:cNvPr id="10" name="TextBox 9">
            <a:extLst>
              <a:ext uri="{FF2B5EF4-FFF2-40B4-BE49-F238E27FC236}">
                <a16:creationId xmlns:a16="http://schemas.microsoft.com/office/drawing/2014/main" id="{0AAAFF68-4018-3E49-885A-06E92BC74674}"/>
              </a:ext>
            </a:extLst>
          </p:cNvPr>
          <p:cNvSpPr txBox="1"/>
          <p:nvPr/>
        </p:nvSpPr>
        <p:spPr>
          <a:xfrm>
            <a:off x="1442720" y="4511040"/>
            <a:ext cx="10027920" cy="1384995"/>
          </a:xfrm>
          <a:prstGeom prst="rect">
            <a:avLst/>
          </a:prstGeom>
          <a:noFill/>
        </p:spPr>
        <p:txBody>
          <a:bodyPr wrap="square" rtlCol="0">
            <a:spAutoFit/>
          </a:bodyPr>
          <a:lstStyle/>
          <a:p>
            <a:r>
              <a:rPr lang="en-US" sz="1400" dirty="0"/>
              <a:t>Is before batch correction or after more of how we expect the clusters to separate? Before batch correction, microglia cell clusters are mixed with erythrocytes, which is not expected. Also Endothelial cells and T cells are mixed, which is not expected either. After batch correction, there seems to be better separation of distinct cells types, for example, erythrocytes, microglia, and T cells are well separated. Although the endothelial cells got mixed with microglia cluster. The other concern I have with batch corrected is the microglia cluster becomes very homogenized (see Page3, overlaid samples), it is possible some biologically interesting variation may be removed too.  </a:t>
            </a:r>
          </a:p>
        </p:txBody>
      </p:sp>
      <p:sp>
        <p:nvSpPr>
          <p:cNvPr id="11" name="TextBox 10">
            <a:extLst>
              <a:ext uri="{FF2B5EF4-FFF2-40B4-BE49-F238E27FC236}">
                <a16:creationId xmlns:a16="http://schemas.microsoft.com/office/drawing/2014/main" id="{02066E90-22A8-C240-AE3A-746D7E18A666}"/>
              </a:ext>
            </a:extLst>
          </p:cNvPr>
          <p:cNvSpPr txBox="1"/>
          <p:nvPr/>
        </p:nvSpPr>
        <p:spPr>
          <a:xfrm>
            <a:off x="3017520" y="191023"/>
            <a:ext cx="7609840" cy="369332"/>
          </a:xfrm>
          <a:prstGeom prst="rect">
            <a:avLst/>
          </a:prstGeom>
          <a:noFill/>
        </p:spPr>
        <p:txBody>
          <a:bodyPr wrap="square" rtlCol="0">
            <a:spAutoFit/>
          </a:bodyPr>
          <a:lstStyle/>
          <a:p>
            <a:r>
              <a:rPr lang="en-US" dirty="0"/>
              <a:t>Batch-corrected sample seems to have better cluster separation?</a:t>
            </a:r>
          </a:p>
        </p:txBody>
      </p:sp>
    </p:spTree>
    <p:extLst>
      <p:ext uri="{BB962C8B-B14F-4D97-AF65-F5344CB8AC3E}">
        <p14:creationId xmlns:p14="http://schemas.microsoft.com/office/powerpoint/2010/main" val="1842499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CD4A07-82D8-2A4F-9C5D-4097EA629ED3}"/>
              </a:ext>
            </a:extLst>
          </p:cNvPr>
          <p:cNvPicPr>
            <a:picLocks noChangeAspect="1"/>
          </p:cNvPicPr>
          <p:nvPr/>
        </p:nvPicPr>
        <p:blipFill>
          <a:blip r:embed="rId3"/>
          <a:stretch>
            <a:fillRect/>
          </a:stretch>
        </p:blipFill>
        <p:spPr>
          <a:xfrm>
            <a:off x="212098" y="1749043"/>
            <a:ext cx="3668599" cy="3673326"/>
          </a:xfrm>
          <a:prstGeom prst="rect">
            <a:avLst/>
          </a:prstGeom>
        </p:spPr>
      </p:pic>
      <p:pic>
        <p:nvPicPr>
          <p:cNvPr id="6" name="Picture 5">
            <a:extLst>
              <a:ext uri="{FF2B5EF4-FFF2-40B4-BE49-F238E27FC236}">
                <a16:creationId xmlns:a16="http://schemas.microsoft.com/office/drawing/2014/main" id="{F5C720E2-9E34-B243-80B6-BB435BF6F722}"/>
              </a:ext>
            </a:extLst>
          </p:cNvPr>
          <p:cNvPicPr>
            <a:picLocks noChangeAspect="1"/>
          </p:cNvPicPr>
          <p:nvPr/>
        </p:nvPicPr>
        <p:blipFill>
          <a:blip r:embed="rId4"/>
          <a:stretch>
            <a:fillRect/>
          </a:stretch>
        </p:blipFill>
        <p:spPr>
          <a:xfrm>
            <a:off x="4232296" y="1650670"/>
            <a:ext cx="3771699" cy="3771699"/>
          </a:xfrm>
          <a:prstGeom prst="rect">
            <a:avLst/>
          </a:prstGeom>
        </p:spPr>
      </p:pic>
      <p:pic>
        <p:nvPicPr>
          <p:cNvPr id="7" name="Picture 6">
            <a:extLst>
              <a:ext uri="{FF2B5EF4-FFF2-40B4-BE49-F238E27FC236}">
                <a16:creationId xmlns:a16="http://schemas.microsoft.com/office/drawing/2014/main" id="{F063A065-96A0-C149-9273-ED710FFA4FB9}"/>
              </a:ext>
            </a:extLst>
          </p:cNvPr>
          <p:cNvPicPr>
            <a:picLocks noChangeAspect="1"/>
          </p:cNvPicPr>
          <p:nvPr/>
        </p:nvPicPr>
        <p:blipFill>
          <a:blip r:embed="rId5"/>
          <a:stretch>
            <a:fillRect/>
          </a:stretch>
        </p:blipFill>
        <p:spPr>
          <a:xfrm>
            <a:off x="8153716" y="1650670"/>
            <a:ext cx="3781383" cy="3771700"/>
          </a:xfrm>
          <a:prstGeom prst="rect">
            <a:avLst/>
          </a:prstGeom>
        </p:spPr>
      </p:pic>
    </p:spTree>
    <p:extLst>
      <p:ext uri="{BB962C8B-B14F-4D97-AF65-F5344CB8AC3E}">
        <p14:creationId xmlns:p14="http://schemas.microsoft.com/office/powerpoint/2010/main" val="1531872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8E59-A9A2-E144-9C02-680A61FD38FB}"/>
              </a:ext>
            </a:extLst>
          </p:cNvPr>
          <p:cNvSpPr>
            <a:spLocks noGrp="1"/>
          </p:cNvSpPr>
          <p:nvPr>
            <p:ph type="title"/>
          </p:nvPr>
        </p:nvSpPr>
        <p:spPr>
          <a:xfrm>
            <a:off x="929640" y="2661285"/>
            <a:ext cx="10515600" cy="1325563"/>
          </a:xfrm>
        </p:spPr>
        <p:txBody>
          <a:bodyPr>
            <a:normAutofit fontScale="90000"/>
          </a:bodyPr>
          <a:lstStyle/>
          <a:p>
            <a:pPr algn="ctr"/>
            <a:r>
              <a:rPr lang="en-US" dirty="0"/>
              <a:t>There isn’t too much changing before and after batch correction regarding the samples themselves. So we might go with before batch-correction. Just a few more checks…</a:t>
            </a:r>
            <a:br>
              <a:rPr lang="en-US" dirty="0"/>
            </a:br>
            <a:endParaRPr lang="en-US" dirty="0"/>
          </a:p>
        </p:txBody>
      </p:sp>
    </p:spTree>
    <p:extLst>
      <p:ext uri="{BB962C8B-B14F-4D97-AF65-F5344CB8AC3E}">
        <p14:creationId xmlns:p14="http://schemas.microsoft.com/office/powerpoint/2010/main" val="2036519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3ADB-2D5F-294F-9FB4-F7C6FF61B50C}"/>
              </a:ext>
            </a:extLst>
          </p:cNvPr>
          <p:cNvPicPr>
            <a:picLocks noChangeAspect="1"/>
          </p:cNvPicPr>
          <p:nvPr/>
        </p:nvPicPr>
        <p:blipFill>
          <a:blip r:embed="rId2"/>
          <a:stretch>
            <a:fillRect/>
          </a:stretch>
        </p:blipFill>
        <p:spPr>
          <a:xfrm>
            <a:off x="633307" y="2232607"/>
            <a:ext cx="5291666" cy="3876145"/>
          </a:xfrm>
          <a:prstGeom prst="rect">
            <a:avLst/>
          </a:prstGeom>
        </p:spPr>
      </p:pic>
      <p:pic>
        <p:nvPicPr>
          <p:cNvPr id="2" name="Picture 1">
            <a:extLst>
              <a:ext uri="{FF2B5EF4-FFF2-40B4-BE49-F238E27FC236}">
                <a16:creationId xmlns:a16="http://schemas.microsoft.com/office/drawing/2014/main" id="{6F73CD37-FED2-7041-8F05-787F7F7CA670}"/>
              </a:ext>
            </a:extLst>
          </p:cNvPr>
          <p:cNvPicPr>
            <a:picLocks noChangeAspect="1"/>
          </p:cNvPicPr>
          <p:nvPr/>
        </p:nvPicPr>
        <p:blipFill>
          <a:blip r:embed="rId3"/>
          <a:stretch>
            <a:fillRect/>
          </a:stretch>
        </p:blipFill>
        <p:spPr>
          <a:xfrm>
            <a:off x="6246705" y="2239222"/>
            <a:ext cx="5291667" cy="3862915"/>
          </a:xfrm>
          <a:prstGeom prst="rect">
            <a:avLst/>
          </a:prstGeom>
        </p:spPr>
      </p:pic>
      <p:sp>
        <p:nvSpPr>
          <p:cNvPr id="4" name="TextBox 3">
            <a:extLst>
              <a:ext uri="{FF2B5EF4-FFF2-40B4-BE49-F238E27FC236}">
                <a16:creationId xmlns:a16="http://schemas.microsoft.com/office/drawing/2014/main" id="{DE3D128E-BA5A-6F42-BB9D-1DE752B008BA}"/>
              </a:ext>
            </a:extLst>
          </p:cNvPr>
          <p:cNvSpPr txBox="1"/>
          <p:nvPr/>
        </p:nvSpPr>
        <p:spPr>
          <a:xfrm>
            <a:off x="1737467" y="853440"/>
            <a:ext cx="8516883" cy="923330"/>
          </a:xfrm>
          <a:prstGeom prst="rect">
            <a:avLst/>
          </a:prstGeom>
          <a:noFill/>
        </p:spPr>
        <p:txBody>
          <a:bodyPr wrap="none" rtlCol="0">
            <a:spAutoFit/>
          </a:bodyPr>
          <a:lstStyle/>
          <a:p>
            <a:r>
              <a:rPr lang="en-US" dirty="0"/>
              <a:t>The number of cells labeled as microglia by </a:t>
            </a:r>
            <a:r>
              <a:rPr lang="en-US" dirty="0" err="1"/>
              <a:t>immgen</a:t>
            </a:r>
            <a:r>
              <a:rPr lang="en-US" dirty="0"/>
              <a:t> and </a:t>
            </a:r>
            <a:r>
              <a:rPr lang="en-US" dirty="0" err="1"/>
              <a:t>mouseRNAseq</a:t>
            </a:r>
            <a:r>
              <a:rPr lang="en-US" dirty="0"/>
              <a:t>. </a:t>
            </a:r>
          </a:p>
          <a:p>
            <a:r>
              <a:rPr lang="en-US" dirty="0"/>
              <a:t>Since the study focus is microglia, we should expect good concordance between the two.</a:t>
            </a:r>
          </a:p>
          <a:p>
            <a:r>
              <a:rPr lang="en-US" dirty="0" err="1"/>
              <a:t>Immgen</a:t>
            </a:r>
            <a:r>
              <a:rPr lang="en-US" dirty="0"/>
              <a:t> has ~10% more cells labelled as microglia.</a:t>
            </a:r>
          </a:p>
        </p:txBody>
      </p:sp>
      <p:sp>
        <p:nvSpPr>
          <p:cNvPr id="5" name="TextBox 4">
            <a:extLst>
              <a:ext uri="{FF2B5EF4-FFF2-40B4-BE49-F238E27FC236}">
                <a16:creationId xmlns:a16="http://schemas.microsoft.com/office/drawing/2014/main" id="{700F27C9-0675-0A46-9C2B-061539B38EB3}"/>
              </a:ext>
            </a:extLst>
          </p:cNvPr>
          <p:cNvSpPr txBox="1"/>
          <p:nvPr/>
        </p:nvSpPr>
        <p:spPr>
          <a:xfrm>
            <a:off x="2734733" y="166770"/>
            <a:ext cx="6380480" cy="461665"/>
          </a:xfrm>
          <a:prstGeom prst="rect">
            <a:avLst/>
          </a:prstGeom>
          <a:noFill/>
        </p:spPr>
        <p:txBody>
          <a:bodyPr wrap="square" rtlCol="0">
            <a:spAutoFit/>
          </a:bodyPr>
          <a:lstStyle/>
          <a:p>
            <a:r>
              <a:rPr lang="en-US" sz="2400" dirty="0"/>
              <a:t>Checking to see the number of microglial cells</a:t>
            </a:r>
          </a:p>
        </p:txBody>
      </p:sp>
    </p:spTree>
    <p:extLst>
      <p:ext uri="{BB962C8B-B14F-4D97-AF65-F5344CB8AC3E}">
        <p14:creationId xmlns:p14="http://schemas.microsoft.com/office/powerpoint/2010/main" val="3747398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14576</TotalTime>
  <Words>2456</Words>
  <Application>Microsoft Macintosh PowerPoint</Application>
  <PresentationFormat>Widescreen</PresentationFormat>
  <Paragraphs>648</Paragraphs>
  <Slides>70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Arial</vt:lpstr>
      <vt:lpstr>Arial</vt:lpstr>
      <vt:lpstr>Calibri</vt:lpstr>
      <vt:lpstr>Calibri Light</vt:lpstr>
      <vt:lpstr>Helvetica Neue</vt:lpstr>
      <vt:lpstr>Lucida Sans</vt:lpstr>
      <vt:lpstr>Office Theme</vt:lpstr>
      <vt:lpstr>QC and analysis of four scRNA samples</vt:lpstr>
      <vt:lpstr>PowerPoint Presentation</vt:lpstr>
      <vt:lpstr>PowerPoint Presentation</vt:lpstr>
      <vt:lpstr>PowerPoint Presentation</vt:lpstr>
      <vt:lpstr>PowerPoint Presentation</vt:lpstr>
      <vt:lpstr>PowerPoint Presentation</vt:lpstr>
      <vt:lpstr>PowerPoint Presentation</vt:lpstr>
      <vt:lpstr>There isn’t too much changing before and after batch correction regarding the samples themselves. So we might go with before batch-correction. Just a few more checks… </vt:lpstr>
      <vt:lpstr>PowerPoint Presentation</vt:lpstr>
      <vt:lpstr>PowerPoint Presentation</vt:lpstr>
      <vt:lpstr>PowerPoint Presentation</vt:lpstr>
      <vt:lpstr>PowerPoint Presentation</vt:lpstr>
      <vt:lpstr>DE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Gh</vt:lpstr>
      <vt:lpstr>Prl</vt:lpstr>
      <vt:lpstr>Cst3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cluster5 DEGs have an over-representation of neurodegenerative disease-associated genes?</vt:lpstr>
      <vt:lpstr>PowerPoint Presentation</vt:lpstr>
      <vt:lpstr>PowerPoint Presentation</vt:lpstr>
      <vt:lpstr>PowerPoint Presentation</vt:lpstr>
      <vt:lpstr>PowerPoint Presentation</vt:lpstr>
      <vt:lpstr>PowerPoint Presentation</vt:lpstr>
      <vt:lpstr>PowerPoint Presentation</vt:lpstr>
      <vt:lpstr>To do for Guohao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QC of four scRNA samples</dc:title>
  <dc:creator>Yin, Da (NIH/NCI) [C]</dc:creator>
  <cp:lastModifiedBy>Yin, Da (NIH/NCI) [C]</cp:lastModifiedBy>
  <cp:revision>92</cp:revision>
  <dcterms:created xsi:type="dcterms:W3CDTF">2020-03-12T15:38:02Z</dcterms:created>
  <dcterms:modified xsi:type="dcterms:W3CDTF">2020-03-25T16:11:02Z</dcterms:modified>
</cp:coreProperties>
</file>